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A587442-C0D9-4F04-B988-1B795C60E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02F2F05-12EA-4F3E-AA72-3501F1D2E5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D5362AC-F35E-4006-B39B-6DD527ED0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CB33-D2F3-4448-99E3-4DF28637E064}" type="datetimeFigureOut">
              <a:rPr lang="sl-SI" smtClean="0"/>
              <a:t>21. 05. 2020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AC68A22-849D-4C3C-83CC-CC9685046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7A5654C-ADD1-46A7-9FCF-B88B66433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A0FF-D77A-473F-9951-A76C45ED95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6738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115AE51-B085-4A83-8EBD-6FF931968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B44007E2-EB3D-4ACA-B4E7-D4D446E22C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BAC19B01-9264-4EB6-A647-8793F23A4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CB33-D2F3-4448-99E3-4DF28637E064}" type="datetimeFigureOut">
              <a:rPr lang="sl-SI" smtClean="0"/>
              <a:t>21. 05. 2020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12EE6139-7322-402C-9B07-1D7E5B98B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D23931B-403F-4608-B467-DF54B88A0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A0FF-D77A-473F-9951-A76C45ED95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0991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D3FE145F-DE45-4077-AF49-3B7CC825F8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87EACD25-0547-4E7F-A721-672AFDA26B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1B55473-9B5C-42E4-B338-947088D74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CB33-D2F3-4448-99E3-4DF28637E064}" type="datetimeFigureOut">
              <a:rPr lang="sl-SI" smtClean="0"/>
              <a:t>21. 05. 2020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0440256-AE5C-4DE9-9325-78C05512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204B269-7DDA-45C1-89EC-34E13E998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A0FF-D77A-473F-9951-A76C45ED95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03843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F0E8F47-C0BC-4473-A860-6A9975840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1C1A8A4-1AFF-47BA-801F-50D4C76F7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D9D77BE-4A6B-4930-B537-1EF54C69A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CB33-D2F3-4448-99E3-4DF28637E064}" type="datetimeFigureOut">
              <a:rPr lang="sl-SI" smtClean="0"/>
              <a:t>21. 05. 2020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D55C52C4-C503-4BE8-86F3-984C81AC4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46CF8D4-B12E-438F-8D8E-554FB0220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A0FF-D77A-473F-9951-A76C45ED95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6477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2C03EB-CD19-4E73-B81B-9D1FF45F0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1D23B799-EB67-40C1-A6F6-139B43B83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D593D151-A990-4B84-AC09-AD1A9DEA2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CB33-D2F3-4448-99E3-4DF28637E064}" type="datetimeFigureOut">
              <a:rPr lang="sl-SI" smtClean="0"/>
              <a:t>21. 05. 2020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23C144C-B8B4-4BB4-9667-F053F42B0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B209BC2-AD0A-4047-88D5-C241A85FC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A0FF-D77A-473F-9951-A76C45ED95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47176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CF7EF2-EBEA-4B97-BE48-5DE7A99F4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B1DBF1B-8FD5-4B7E-BB5C-743DC52D35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9F4D45DE-1004-4DC0-9D89-AB3D53F988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849397CD-A03F-44B3-A1E5-31C48D6A8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CB33-D2F3-4448-99E3-4DF28637E064}" type="datetimeFigureOut">
              <a:rPr lang="sl-SI" smtClean="0"/>
              <a:t>21. 05. 2020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A16BB890-2CCA-4426-A0AD-4C803404A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6768E1ED-385B-41B1-98A5-09CA07774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A0FF-D77A-473F-9951-A76C45ED95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11457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D6B4AEB-301B-4701-9050-F3A4EE198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D3B0708C-747D-4C21-A1C9-54ED2CCE1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A28D78B8-45AB-4240-BC94-E1B86A1FC1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A5367286-C25A-48BA-96DB-266CE63A0A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0B42461A-0A12-4BBA-90A3-6BC9CFC2DD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D897B82E-2739-4B97-BED1-312941C34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CB33-D2F3-4448-99E3-4DF28637E064}" type="datetimeFigureOut">
              <a:rPr lang="sl-SI" smtClean="0"/>
              <a:t>21. 05. 2020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E6436625-2CC2-4589-B5B0-DB43B2B98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6E270C24-B1C7-446B-92C7-124B3CB48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A0FF-D77A-473F-9951-A76C45ED95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88000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266675-F69B-422A-9165-0AFFFD14B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957517F8-6541-47D2-8C95-EEDDD5A67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CB33-D2F3-4448-99E3-4DF28637E064}" type="datetimeFigureOut">
              <a:rPr lang="sl-SI" smtClean="0"/>
              <a:t>21. 05. 2020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838478CB-9DAF-4808-9D3E-B7F9A897D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5D18407E-9DA3-43C2-8878-77DFAFB33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A0FF-D77A-473F-9951-A76C45ED95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63502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F5D41000-64C8-42CF-9E44-C1E47BF4F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CB33-D2F3-4448-99E3-4DF28637E064}" type="datetimeFigureOut">
              <a:rPr lang="sl-SI" smtClean="0"/>
              <a:t>21. 05. 2020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A0CA5016-B728-4367-B2A3-63DBE7842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1A9663F2-A6B4-4F1D-BA1C-870B3268E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A0FF-D77A-473F-9951-A76C45ED95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40463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5073D50-03AE-4085-BBAA-152CFCCC4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08CCB46-3DC1-435D-9ECA-667EC0D41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63232E00-2531-4D15-94CB-6759CE861E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B0ABCE3A-2E14-4512-9DB4-A8D4DC711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CB33-D2F3-4448-99E3-4DF28637E064}" type="datetimeFigureOut">
              <a:rPr lang="sl-SI" smtClean="0"/>
              <a:t>21. 05. 2020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2E94D4DA-E27F-4DFF-B58C-22D66BCC7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1984491F-9458-4D7D-B023-F387F4DBA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A0FF-D77A-473F-9951-A76C45ED95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55575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B743B69-D636-4BFB-A370-3481F9499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735026DA-BA7D-456F-A5B9-8B9A43E389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82F30DEF-171E-4E83-88F5-61D4C03A5E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C00D8F61-CC59-41A7-8B74-080AB5B46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CB33-D2F3-4448-99E3-4DF28637E064}" type="datetimeFigureOut">
              <a:rPr lang="sl-SI" smtClean="0"/>
              <a:t>21. 05. 2020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384C19F9-2B68-432B-8C23-BDF50293F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9B16C8E1-DAC8-411D-869E-F8C889EE0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A0FF-D77A-473F-9951-A76C45ED95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4613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82BE995A-5BDC-4B32-A7E8-6006AEEF9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1C6D60C6-497A-4436-B7B4-661CF5180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C9FFB1B-2B57-4645-8F4F-221A066818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1CB33-D2F3-4448-99E3-4DF28637E064}" type="datetimeFigureOut">
              <a:rPr lang="sl-SI" smtClean="0"/>
              <a:t>21. 05. 2020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9FE3FF3-EFC0-486A-BE47-521626E106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9776AC23-0F00-45DE-ACD0-084F250838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DA0FF-D77A-473F-9951-A76C45ED95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352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ont design for word math with happy kids Vector Image">
            <a:extLst>
              <a:ext uri="{FF2B5EF4-FFF2-40B4-BE49-F238E27FC236}">
                <a16:creationId xmlns:a16="http://schemas.microsoft.com/office/drawing/2014/main" id="{4CC8CA73-6DCB-44E9-9557-1919DA2203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36" b="16449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78237B6-C561-4587-A944-C11D0F1E5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sl-SI" sz="4000" b="1"/>
              <a:t>PONAVLJANJE IN UTRJEVANJE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829B04A-DF72-4600-AFF7-2C5B139D8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r>
              <a:rPr lang="sl-SI" sz="1600" b="1"/>
              <a:t>MATEMATIKA</a:t>
            </a:r>
          </a:p>
          <a:p>
            <a:r>
              <a:rPr lang="sl-SI" sz="1600" b="1"/>
              <a:t>20. 5. 2020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4763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EDE7187-5B8E-4616-9C05-4BDD63839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1025"/>
            <a:ext cx="10515600" cy="559593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 startAt="4"/>
            </a:pPr>
            <a:r>
              <a:rPr lang="sl-SI" dirty="0"/>
              <a:t>X = </a:t>
            </a:r>
            <a:r>
              <a:rPr lang="sl-SI" b="1" dirty="0">
                <a:solidFill>
                  <a:srgbClr val="0070C0"/>
                </a:solidFill>
              </a:rPr>
              <a:t>1933</a:t>
            </a:r>
            <a:r>
              <a:rPr lang="sl-SI" b="1" dirty="0"/>
              <a:t> </a:t>
            </a:r>
            <a:r>
              <a:rPr lang="sl-SI" dirty="0"/>
              <a:t>                     x = </a:t>
            </a:r>
            <a:r>
              <a:rPr lang="sl-SI" b="1" dirty="0">
                <a:solidFill>
                  <a:srgbClr val="0070C0"/>
                </a:solidFill>
              </a:rPr>
              <a:t>109</a:t>
            </a:r>
          </a:p>
          <a:p>
            <a:pPr marL="514350" indent="-514350">
              <a:buAutoNum type="arabicPeriod" startAt="4"/>
            </a:pPr>
            <a:endParaRPr lang="sl-SI" dirty="0"/>
          </a:p>
          <a:p>
            <a:pPr marL="0" indent="0">
              <a:buNone/>
            </a:pPr>
            <a:r>
              <a:rPr lang="sl-SI" dirty="0"/>
              <a:t>5. 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en-GB" dirty="0"/>
              <a:t>64 : 8 + 76 </a:t>
            </a:r>
            <a:r>
              <a:rPr lang="en-GB" b="1" baseline="30000" dirty="0"/>
              <a:t>.</a:t>
            </a:r>
            <a:r>
              <a:rPr lang="en-GB" dirty="0"/>
              <a:t> 2 =</a:t>
            </a:r>
            <a:r>
              <a:rPr lang="sl-SI" dirty="0"/>
              <a:t> </a:t>
            </a:r>
            <a:r>
              <a:rPr lang="sl-SI" b="1" dirty="0">
                <a:solidFill>
                  <a:srgbClr val="0070C0"/>
                </a:solidFill>
              </a:rPr>
              <a:t>8</a:t>
            </a:r>
            <a:r>
              <a:rPr lang="sl-SI" dirty="0"/>
              <a:t> </a:t>
            </a:r>
            <a:r>
              <a:rPr lang="sl-SI" b="1" dirty="0">
                <a:solidFill>
                  <a:srgbClr val="0070C0"/>
                </a:solidFill>
              </a:rPr>
              <a:t>+</a:t>
            </a:r>
            <a:r>
              <a:rPr lang="sl-SI" dirty="0"/>
              <a:t> </a:t>
            </a:r>
            <a:r>
              <a:rPr lang="sl-SI" b="1" dirty="0">
                <a:solidFill>
                  <a:srgbClr val="0070C0"/>
                </a:solidFill>
              </a:rPr>
              <a:t>152 = 160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sl-SI" b="1" dirty="0">
                <a:solidFill>
                  <a:srgbClr val="0070C0"/>
                </a:solidFill>
              </a:rPr>
              <a:t>        </a:t>
            </a:r>
            <a:r>
              <a:rPr lang="de-DE" dirty="0"/>
              <a:t>(45 - 12) </a:t>
            </a:r>
            <a:r>
              <a:rPr lang="de-DE" b="1" baseline="30000" dirty="0"/>
              <a:t>.  </a:t>
            </a:r>
            <a:r>
              <a:rPr lang="de-DE" dirty="0"/>
              <a:t>7 = 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sl-SI" b="1" dirty="0">
                <a:solidFill>
                  <a:srgbClr val="0070C0"/>
                </a:solidFill>
              </a:rPr>
              <a:t>33 . 7 = 231</a:t>
            </a:r>
          </a:p>
          <a:p>
            <a:pPr marL="0" indent="0">
              <a:buNone/>
            </a:pPr>
            <a:endParaRPr lang="sl-SI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l-SI" dirty="0"/>
              <a:t>6.</a:t>
            </a:r>
          </a:p>
          <a:p>
            <a:pPr marL="0" indent="0">
              <a:buNone/>
            </a:pPr>
            <a:r>
              <a:rPr lang="sl-SI" b="1" dirty="0"/>
              <a:t>Y = </a:t>
            </a:r>
            <a:r>
              <a:rPr lang="sl-SI" b="1" dirty="0">
                <a:solidFill>
                  <a:srgbClr val="0070C0"/>
                </a:solidFill>
              </a:rPr>
              <a:t>0, 1, 2                      </a:t>
            </a:r>
            <a:r>
              <a:rPr lang="sl-SI" b="1" dirty="0"/>
              <a:t>a = </a:t>
            </a:r>
            <a:r>
              <a:rPr lang="sl-SI" b="1" dirty="0">
                <a:solidFill>
                  <a:srgbClr val="0070C0"/>
                </a:solidFill>
              </a:rPr>
              <a:t>0, 1, 2, 3               </a:t>
            </a:r>
            <a:r>
              <a:rPr lang="sl-SI" b="1" dirty="0"/>
              <a:t>b = </a:t>
            </a:r>
            <a:r>
              <a:rPr lang="sl-SI" b="1" dirty="0">
                <a:solidFill>
                  <a:srgbClr val="0070C0"/>
                </a:solidFill>
              </a:rPr>
              <a:t>8, 9, 10, 11, 12</a:t>
            </a:r>
          </a:p>
          <a:p>
            <a:pPr marL="0" indent="0">
              <a:buNone/>
            </a:pPr>
            <a:endParaRPr lang="sl-SI" b="1" dirty="0"/>
          </a:p>
          <a:p>
            <a:pPr marL="0" indent="0">
              <a:buNone/>
            </a:pPr>
            <a:r>
              <a:rPr lang="sl-SI" dirty="0"/>
              <a:t>7. Obseg pravokotnika znaša </a:t>
            </a:r>
            <a:r>
              <a:rPr lang="sl-SI" b="1" dirty="0">
                <a:solidFill>
                  <a:srgbClr val="0070C0"/>
                </a:solidFill>
              </a:rPr>
              <a:t>26 cm</a:t>
            </a:r>
            <a:r>
              <a:rPr lang="sl-SI" dirty="0"/>
              <a:t>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8. Stranica kvadrata meri </a:t>
            </a:r>
            <a:r>
              <a:rPr lang="sl-SI" b="1" dirty="0">
                <a:solidFill>
                  <a:srgbClr val="0070C0"/>
                </a:solidFill>
              </a:rPr>
              <a:t>14 cm</a:t>
            </a:r>
            <a:r>
              <a:rPr lang="sl-SI" dirty="0"/>
              <a:t>.</a:t>
            </a:r>
          </a:p>
          <a:p>
            <a:pPr marL="0" indent="0">
              <a:buNone/>
            </a:pPr>
            <a:r>
              <a:rPr lang="en-GB" b="1" dirty="0">
                <a:solidFill>
                  <a:srgbClr val="0070C0"/>
                </a:solidFill>
              </a:rPr>
              <a:t>                                                                                                                          </a:t>
            </a:r>
            <a:endParaRPr lang="sl-SI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dirty="0"/>
          </a:p>
          <a:p>
            <a:pPr marL="514350" indent="-514350">
              <a:buAutoNum type="arabicPeriod" startAt="4"/>
            </a:pPr>
            <a:endParaRPr lang="sl-SI" dirty="0"/>
          </a:p>
        </p:txBody>
      </p:sp>
      <p:pic>
        <p:nvPicPr>
          <p:cNvPr id="4" name="Picture 3" descr="Maths Cliparts 7 - 422 X 450 - WebComicms.Net">
            <a:extLst>
              <a:ext uri="{FF2B5EF4-FFF2-40B4-BE49-F238E27FC236}">
                <a16:creationId xmlns:a16="http://schemas.microsoft.com/office/drawing/2014/main" id="{95098F12-AAEE-40FD-AFA7-1E71753CB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7425" y="4366124"/>
            <a:ext cx="206692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6782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65DC1BE-9E4F-423E-9365-9E7D01350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3682"/>
            <a:ext cx="10515600" cy="5573281"/>
          </a:xfrm>
        </p:spPr>
        <p:txBody>
          <a:bodyPr/>
          <a:lstStyle/>
          <a:p>
            <a:pPr marL="0" indent="0">
              <a:buNone/>
            </a:pPr>
            <a:r>
              <a:rPr lang="sl-SI" dirty="0"/>
              <a:t>9. 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5" name="Pravokotnik 4">
            <a:extLst>
              <a:ext uri="{FF2B5EF4-FFF2-40B4-BE49-F238E27FC236}">
                <a16:creationId xmlns:a16="http://schemas.microsoft.com/office/drawing/2014/main" id="{62E8950E-90A2-4C41-9F26-E666947E3B60}"/>
              </a:ext>
            </a:extLst>
          </p:cNvPr>
          <p:cNvSpPr/>
          <p:nvPr/>
        </p:nvSpPr>
        <p:spPr>
          <a:xfrm>
            <a:off x="1266824" y="1237385"/>
            <a:ext cx="910229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400" dirty="0"/>
              <a:t>         </a:t>
            </a:r>
            <a:r>
              <a:rPr lang="en-GB" sz="2400" dirty="0"/>
              <a:t>4 h    </a:t>
            </a:r>
            <a:r>
              <a:rPr lang="sl-SI" sz="2400" dirty="0"/>
              <a:t> </a:t>
            </a:r>
            <a:r>
              <a:rPr lang="en-GB" sz="2400" dirty="0"/>
              <a:t>57 min			     </a:t>
            </a:r>
            <a:r>
              <a:rPr lang="sl-SI" sz="2400" dirty="0"/>
              <a:t>   </a:t>
            </a:r>
            <a:r>
              <a:rPr lang="en-GB" sz="2400" dirty="0"/>
              <a:t> </a:t>
            </a:r>
            <a:r>
              <a:rPr lang="sl-SI" sz="2400" dirty="0"/>
              <a:t> </a:t>
            </a:r>
            <a:r>
              <a:rPr lang="en-GB" sz="2400" dirty="0"/>
              <a:t>9 </a:t>
            </a:r>
            <a:r>
              <a:rPr lang="en-GB" sz="2400" dirty="0" err="1"/>
              <a:t>dni</a:t>
            </a:r>
            <a:r>
              <a:rPr lang="en-GB" sz="2400" dirty="0"/>
              <a:t> </a:t>
            </a:r>
            <a:r>
              <a:rPr lang="sl-SI" sz="2400" dirty="0"/>
              <a:t>   </a:t>
            </a:r>
            <a:r>
              <a:rPr lang="en-GB" sz="2400" dirty="0"/>
              <a:t>19 </a:t>
            </a:r>
            <a:r>
              <a:rPr lang="en-GB" sz="2400" dirty="0" err="1"/>
              <a:t>ur</a:t>
            </a:r>
            <a:endParaRPr lang="sl-SI" sz="2400" dirty="0"/>
          </a:p>
          <a:p>
            <a:r>
              <a:rPr lang="en-GB" sz="2400" dirty="0"/>
              <a:t> </a:t>
            </a:r>
            <a:r>
              <a:rPr lang="en-GB" sz="2400" u="sng" dirty="0"/>
              <a:t>+    12 h  </a:t>
            </a:r>
            <a:r>
              <a:rPr lang="sl-SI" sz="2400" u="sng" dirty="0"/>
              <a:t>  </a:t>
            </a:r>
            <a:r>
              <a:rPr lang="en-GB" sz="2400" u="sng" dirty="0"/>
              <a:t>43  min</a:t>
            </a:r>
            <a:r>
              <a:rPr lang="en-GB" sz="2400" dirty="0"/>
              <a:t>                    </a:t>
            </a:r>
            <a:r>
              <a:rPr lang="sl-SI" sz="2400" dirty="0"/>
              <a:t>     </a:t>
            </a:r>
            <a:r>
              <a:rPr lang="en-GB" sz="2400" dirty="0"/>
              <a:t> </a:t>
            </a:r>
            <a:r>
              <a:rPr lang="sl-SI" sz="2400" dirty="0"/>
              <a:t>             </a:t>
            </a:r>
            <a:r>
              <a:rPr lang="en-GB" sz="2400" dirty="0"/>
              <a:t> </a:t>
            </a:r>
            <a:r>
              <a:rPr lang="en-GB" sz="2400" u="sng" dirty="0"/>
              <a:t>-   4 </a:t>
            </a:r>
            <a:r>
              <a:rPr lang="en-GB" sz="2400" u="sng" dirty="0" err="1"/>
              <a:t>dni</a:t>
            </a:r>
            <a:r>
              <a:rPr lang="en-GB" sz="2400" u="sng" dirty="0"/>
              <a:t>  </a:t>
            </a:r>
            <a:r>
              <a:rPr lang="sl-SI" sz="2400" u="sng" dirty="0"/>
              <a:t>   </a:t>
            </a:r>
            <a:r>
              <a:rPr lang="en-GB" sz="2400" u="sng" dirty="0"/>
              <a:t>23 </a:t>
            </a:r>
            <a:r>
              <a:rPr lang="en-GB" sz="2400" u="sng" dirty="0" err="1"/>
              <a:t>ur</a:t>
            </a:r>
            <a:endParaRPr lang="sl-SI" sz="2400" u="sng" dirty="0"/>
          </a:p>
          <a:p>
            <a:r>
              <a:rPr lang="sl-SI" sz="2400">
                <a:solidFill>
                  <a:srgbClr val="0070C0"/>
                </a:solidFill>
              </a:rPr>
              <a:t>       </a:t>
            </a:r>
            <a:r>
              <a:rPr lang="sl-SI" sz="2400" b="1">
                <a:solidFill>
                  <a:srgbClr val="0070C0"/>
                </a:solidFill>
              </a:rPr>
              <a:t>17 </a:t>
            </a:r>
            <a:r>
              <a:rPr lang="sl-SI" sz="2400" b="1" dirty="0">
                <a:solidFill>
                  <a:srgbClr val="0070C0"/>
                </a:solidFill>
              </a:rPr>
              <a:t>h    40 min                                             4 dni     20 ur</a:t>
            </a:r>
          </a:p>
          <a:p>
            <a:endParaRPr lang="sl-SI" sz="2400" b="1" u="sng" dirty="0"/>
          </a:p>
          <a:p>
            <a:endParaRPr lang="sl-SI" sz="2400" u="sng" dirty="0"/>
          </a:p>
          <a:p>
            <a:endParaRPr lang="sl-SI" sz="2400" u="sng" dirty="0"/>
          </a:p>
          <a:p>
            <a:r>
              <a:rPr lang="en-GB" sz="2400" dirty="0"/>
              <a:t> </a:t>
            </a:r>
            <a:r>
              <a:rPr lang="sl-SI" sz="2400" dirty="0"/>
              <a:t>          </a:t>
            </a:r>
            <a:r>
              <a:rPr lang="sl-SI" sz="2400" u="sng" dirty="0"/>
              <a:t>    </a:t>
            </a:r>
            <a:r>
              <a:rPr lang="en-GB" sz="2400" u="sng" dirty="0"/>
              <a:t>5 h </a:t>
            </a:r>
            <a:r>
              <a:rPr lang="sl-SI" sz="2400" u="sng" dirty="0"/>
              <a:t>  </a:t>
            </a:r>
            <a:r>
              <a:rPr lang="en-GB" sz="2400" u="sng" dirty="0"/>
              <a:t>16 min .</a:t>
            </a:r>
            <a:r>
              <a:rPr lang="sl-SI" sz="2400" u="sng" dirty="0"/>
              <a:t> </a:t>
            </a:r>
            <a:r>
              <a:rPr lang="en-GB" sz="2400" u="sng" dirty="0"/>
              <a:t> 6    </a:t>
            </a:r>
            <a:r>
              <a:rPr lang="en-GB" sz="2400" dirty="0"/>
              <a:t>                             13 h  6 min : 6 =</a:t>
            </a:r>
            <a:r>
              <a:rPr lang="sl-SI" sz="2400" dirty="0"/>
              <a:t> </a:t>
            </a:r>
            <a:r>
              <a:rPr lang="sl-SI" sz="2400" b="1" dirty="0">
                <a:solidFill>
                  <a:srgbClr val="0070C0"/>
                </a:solidFill>
              </a:rPr>
              <a:t>2 h  11 min</a:t>
            </a:r>
          </a:p>
          <a:p>
            <a:r>
              <a:rPr lang="en-GB" sz="2400" b="1" dirty="0"/>
              <a:t> </a:t>
            </a:r>
            <a:r>
              <a:rPr lang="sl-SI" sz="2400" b="1" dirty="0"/>
              <a:t>  </a:t>
            </a:r>
            <a:r>
              <a:rPr lang="sl-SI" sz="2400" b="1" dirty="0">
                <a:solidFill>
                  <a:srgbClr val="0070C0"/>
                </a:solidFill>
              </a:rPr>
              <a:t>1 dan  7 h   36 min</a:t>
            </a:r>
          </a:p>
        </p:txBody>
      </p:sp>
      <p:pic>
        <p:nvPicPr>
          <p:cNvPr id="9218" name="Picture 2" descr="1,410,518 Smile Cliparts, Stock Vector And Royalty Free Smile ...">
            <a:extLst>
              <a:ext uri="{FF2B5EF4-FFF2-40B4-BE49-F238E27FC236}">
                <a16:creationId xmlns:a16="http://schemas.microsoft.com/office/drawing/2014/main" id="{964F773F-EBC8-4782-AF37-1CAA8B68EF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24" y="4284373"/>
            <a:ext cx="3248025" cy="2057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518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in en vane">
            <a:extLst>
              <a:ext uri="{FF2B5EF4-FFF2-40B4-BE49-F238E27FC236}">
                <a16:creationId xmlns:a16="http://schemas.microsoft.com/office/drawing/2014/main" id="{ED44A58C-6CD9-4F6F-AEC3-D893C2CA98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74" b="3499"/>
          <a:stretch/>
        </p:blipFill>
        <p:spPr bwMode="auto">
          <a:xfrm>
            <a:off x="5797543" y="10"/>
            <a:ext cx="639415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01F34FA-462D-461D-9E32-EEC201CE9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596" y="633843"/>
            <a:ext cx="5588405" cy="3867136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endParaRPr lang="sl-SI" sz="2000" dirty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r>
              <a:rPr lang="sl-SI" sz="3600" b="1" dirty="0" err="1">
                <a:solidFill>
                  <a:srgbClr val="000000"/>
                </a:solidFill>
              </a:rPr>
              <a:t>Pttx</a:t>
            </a:r>
            <a:r>
              <a:rPr lang="sl-SI" sz="3600" b="1" dirty="0">
                <a:solidFill>
                  <a:srgbClr val="000000"/>
                </a:solidFill>
              </a:rPr>
              <a:t> nastavi na diaprojekcijo.</a:t>
            </a:r>
          </a:p>
          <a:p>
            <a:pPr marL="514350" indent="-514350">
              <a:buAutoNum type="arabicPeriod"/>
            </a:pPr>
            <a:r>
              <a:rPr lang="sl-SI" sz="3600" b="1" dirty="0">
                <a:solidFill>
                  <a:srgbClr val="000000"/>
                </a:solidFill>
              </a:rPr>
              <a:t>Račune s prosojnice prepiši v </a:t>
            </a:r>
            <a:r>
              <a:rPr lang="sl-SI" sz="3600" b="1" dirty="0">
                <a:solidFill>
                  <a:srgbClr val="FF0000"/>
                </a:solidFill>
              </a:rPr>
              <a:t>zvezek</a:t>
            </a:r>
            <a:r>
              <a:rPr lang="sl-SI" sz="3600" b="1" dirty="0">
                <a:solidFill>
                  <a:srgbClr val="000000"/>
                </a:solidFill>
              </a:rPr>
              <a:t> in jih izračunaj.</a:t>
            </a:r>
          </a:p>
          <a:p>
            <a:pPr marL="514350" indent="-514350">
              <a:buAutoNum type="arabicPeriod"/>
            </a:pPr>
            <a:r>
              <a:rPr lang="sl-SI" sz="3600" b="1" dirty="0">
                <a:solidFill>
                  <a:srgbClr val="000000"/>
                </a:solidFill>
              </a:rPr>
              <a:t>Ko izračunaš vse naloge, s pomočjo rešitev preveri svoje delo.</a:t>
            </a:r>
          </a:p>
        </p:txBody>
      </p:sp>
    </p:spTree>
    <p:extLst>
      <p:ext uri="{BB962C8B-B14F-4D97-AF65-F5344CB8AC3E}">
        <p14:creationId xmlns:p14="http://schemas.microsoft.com/office/powerpoint/2010/main" val="1521830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E8D3083-2170-4D10-A9F4-4072D0BB1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2660"/>
            <a:ext cx="10515600" cy="5644303"/>
          </a:xfrm>
        </p:spPr>
        <p:txBody>
          <a:bodyPr/>
          <a:lstStyle/>
          <a:p>
            <a:pPr marL="0" indent="0">
              <a:buNone/>
            </a:pPr>
            <a:r>
              <a:rPr lang="sl-SI" b="1" dirty="0">
                <a:solidFill>
                  <a:srgbClr val="0070C0"/>
                </a:solidFill>
              </a:rPr>
              <a:t>1. </a:t>
            </a:r>
            <a:r>
              <a:rPr lang="en-GB" b="1" dirty="0" err="1">
                <a:solidFill>
                  <a:srgbClr val="0070C0"/>
                </a:solidFill>
              </a:rPr>
              <a:t>Zapiši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kot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potenco</a:t>
            </a:r>
            <a:r>
              <a:rPr lang="en-GB" b="1" dirty="0">
                <a:solidFill>
                  <a:srgbClr val="0070C0"/>
                </a:solidFill>
              </a:rPr>
              <a:t> in </a:t>
            </a:r>
            <a:r>
              <a:rPr lang="en-GB" b="1" dirty="0" err="1">
                <a:solidFill>
                  <a:srgbClr val="0070C0"/>
                </a:solidFill>
              </a:rPr>
              <a:t>izračunaj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vrednosti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potenc</a:t>
            </a:r>
            <a:r>
              <a:rPr lang="en-GB" b="1" dirty="0">
                <a:solidFill>
                  <a:srgbClr val="0070C0"/>
                </a:solidFill>
              </a:rPr>
              <a:t>.     </a:t>
            </a:r>
            <a:endParaRPr lang="sl-SI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 </a:t>
            </a:r>
            <a:r>
              <a:rPr lang="pt-BR" dirty="0"/>
              <a:t>4 </a:t>
            </a:r>
            <a:r>
              <a:rPr lang="pt-BR" b="1" baseline="30000" dirty="0"/>
              <a:t>. </a:t>
            </a:r>
            <a:r>
              <a:rPr lang="pt-BR" dirty="0"/>
              <a:t>4 </a:t>
            </a:r>
            <a:r>
              <a:rPr lang="pt-BR" b="1" baseline="30000" dirty="0"/>
              <a:t>. </a:t>
            </a:r>
            <a:r>
              <a:rPr lang="pt-BR" dirty="0"/>
              <a:t>4 </a:t>
            </a:r>
            <a:r>
              <a:rPr lang="pt-BR" b="1" baseline="30000" dirty="0"/>
              <a:t>.</a:t>
            </a:r>
            <a:r>
              <a:rPr lang="pt-BR" dirty="0"/>
              <a:t> 4 = _________________        7 </a:t>
            </a:r>
            <a:r>
              <a:rPr lang="pt-BR" b="1" baseline="30000" dirty="0"/>
              <a:t>. </a:t>
            </a:r>
            <a:r>
              <a:rPr lang="pt-BR" dirty="0"/>
              <a:t>7 </a:t>
            </a:r>
            <a:r>
              <a:rPr lang="pt-BR" b="1" baseline="30000" dirty="0"/>
              <a:t>. </a:t>
            </a:r>
            <a:r>
              <a:rPr lang="pt-BR" dirty="0"/>
              <a:t>7 = ______________   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en-GB" b="1" dirty="0">
                <a:solidFill>
                  <a:srgbClr val="0070C0"/>
                </a:solidFill>
              </a:rPr>
              <a:t>2. Deli in </a:t>
            </a:r>
            <a:r>
              <a:rPr lang="en-GB" b="1" dirty="0" err="1">
                <a:solidFill>
                  <a:srgbClr val="0070C0"/>
                </a:solidFill>
              </a:rPr>
              <a:t>naredi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preizkus</a:t>
            </a:r>
            <a:r>
              <a:rPr lang="en-GB" b="1" dirty="0">
                <a:solidFill>
                  <a:srgbClr val="0070C0"/>
                </a:solidFill>
              </a:rPr>
              <a:t>.    </a:t>
            </a:r>
            <a:endParaRPr lang="sl-SI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l-SI" b="1" dirty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sl-SI" dirty="0"/>
              <a:t>     </a:t>
            </a:r>
            <a:r>
              <a:rPr lang="en-GB" dirty="0"/>
              <a:t>6890  : 39 =                                              90823 : 14 =                     </a:t>
            </a:r>
            <a:endParaRPr lang="sl-SI" dirty="0"/>
          </a:p>
          <a:p>
            <a:pPr marL="0" indent="0">
              <a:buNone/>
            </a:pPr>
            <a:r>
              <a:rPr lang="en-GB" dirty="0"/>
              <a:t>                                                                                                                                             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pt-BR" b="1" dirty="0"/>
              <a:t> </a:t>
            </a: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6148" name="Picture 4" descr="Boy Doing Math With Abacus Illustration Royalty Free Cliparts ...">
            <a:extLst>
              <a:ext uri="{FF2B5EF4-FFF2-40B4-BE49-F238E27FC236}">
                <a16:creationId xmlns:a16="http://schemas.microsoft.com/office/drawing/2014/main" id="{DB88F443-8EC3-4615-9AE7-EA9529FCD3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6425" y="2086282"/>
            <a:ext cx="2463800" cy="3171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090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C8115B4-F128-453C-852C-FCF9E6B5B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1538"/>
            <a:ext cx="10515600" cy="5635425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0070C0"/>
                </a:solidFill>
              </a:rPr>
              <a:t>3. </a:t>
            </a:r>
            <a:r>
              <a:rPr lang="en-GB" b="1" dirty="0" err="1">
                <a:solidFill>
                  <a:srgbClr val="0070C0"/>
                </a:solidFill>
              </a:rPr>
              <a:t>Izračunaj</a:t>
            </a:r>
            <a:r>
              <a:rPr lang="en-GB" b="1" dirty="0">
                <a:solidFill>
                  <a:srgbClr val="0070C0"/>
                </a:solidFill>
              </a:rPr>
              <a:t>.   </a:t>
            </a:r>
            <a:endParaRPr lang="sl-SI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0070C0"/>
                </a:solidFill>
              </a:rPr>
              <a:t>                                                                                                                                                                  </a:t>
            </a:r>
            <a:endParaRPr lang="sl-SI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10" name="Slika 9">
            <a:extLst>
              <a:ext uri="{FF2B5EF4-FFF2-40B4-BE49-F238E27FC236}">
                <a16:creationId xmlns:a16="http://schemas.microsoft.com/office/drawing/2014/main" id="{22C8369E-62F3-4C94-A064-065866AE57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7" y="1609724"/>
            <a:ext cx="11158538" cy="4034927"/>
          </a:xfrm>
          <a:prstGeom prst="rect">
            <a:avLst/>
          </a:prstGeom>
        </p:spPr>
      </p:pic>
      <p:pic>
        <p:nvPicPr>
          <p:cNvPr id="1027" name="Picture 3" descr="Maths Cliparts 7 - 422 X 450 - WebComicms.Net">
            <a:extLst>
              <a:ext uri="{FF2B5EF4-FFF2-40B4-BE49-F238E27FC236}">
                <a16:creationId xmlns:a16="http://schemas.microsoft.com/office/drawing/2014/main" id="{F32A26A9-0C41-440C-B546-E6804A0105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400" y="108449"/>
            <a:ext cx="206692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931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7ACE9A8-8646-42B0-9E65-21FB9683C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7700"/>
            <a:ext cx="10515600" cy="5529263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0070C0"/>
                </a:solidFill>
              </a:rPr>
              <a:t>4. </a:t>
            </a:r>
            <a:r>
              <a:rPr lang="en-GB" b="1" dirty="0" err="1">
                <a:solidFill>
                  <a:srgbClr val="0070C0"/>
                </a:solidFill>
              </a:rPr>
              <a:t>Reši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enačb</a:t>
            </a:r>
            <a:r>
              <a:rPr lang="sl-SI" b="1" dirty="0">
                <a:solidFill>
                  <a:srgbClr val="0070C0"/>
                </a:solidFill>
              </a:rPr>
              <a:t>i</a:t>
            </a:r>
            <a:r>
              <a:rPr lang="en-GB" b="1" dirty="0">
                <a:solidFill>
                  <a:srgbClr val="0070C0"/>
                </a:solidFill>
              </a:rPr>
              <a:t>. </a:t>
            </a:r>
            <a:endParaRPr lang="sl-SI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dirty="0"/>
              <a:t>9054  + x  = 10987</a:t>
            </a:r>
            <a:r>
              <a:rPr lang="sl-SI" dirty="0"/>
              <a:t>                                </a:t>
            </a:r>
            <a:r>
              <a:rPr lang="en-GB" dirty="0"/>
              <a:t>981  :  x  =  9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en-GB" b="1" dirty="0">
                <a:solidFill>
                  <a:srgbClr val="0070C0"/>
                </a:solidFill>
              </a:rPr>
              <a:t>5. </a:t>
            </a:r>
            <a:r>
              <a:rPr lang="en-GB" b="1" dirty="0" err="1">
                <a:solidFill>
                  <a:srgbClr val="0070C0"/>
                </a:solidFill>
              </a:rPr>
              <a:t>Izračunaj</a:t>
            </a:r>
            <a:r>
              <a:rPr lang="en-GB" b="1" dirty="0">
                <a:solidFill>
                  <a:srgbClr val="0070C0"/>
                </a:solidFill>
              </a:rPr>
              <a:t>.         </a:t>
            </a:r>
            <a:endParaRPr lang="sl-SI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0070C0"/>
                </a:solidFill>
              </a:rPr>
              <a:t>  </a:t>
            </a:r>
            <a:r>
              <a:rPr lang="en-GB" dirty="0"/>
              <a:t>64 : 8 + 76 </a:t>
            </a:r>
            <a:r>
              <a:rPr lang="en-GB" b="1" baseline="30000" dirty="0"/>
              <a:t>.</a:t>
            </a:r>
            <a:r>
              <a:rPr lang="en-GB" dirty="0"/>
              <a:t> 2 =</a:t>
            </a:r>
            <a:r>
              <a:rPr lang="en-GB" b="1" dirty="0">
                <a:solidFill>
                  <a:srgbClr val="0070C0"/>
                </a:solidFill>
              </a:rPr>
              <a:t>   </a:t>
            </a:r>
            <a:r>
              <a:rPr lang="sl-SI" b="1" dirty="0">
                <a:solidFill>
                  <a:srgbClr val="0070C0"/>
                </a:solidFill>
              </a:rPr>
              <a:t>                                </a:t>
            </a:r>
            <a:r>
              <a:rPr lang="de-DE" dirty="0"/>
              <a:t>(45 - 12) </a:t>
            </a:r>
            <a:r>
              <a:rPr lang="de-DE" b="1" baseline="30000" dirty="0"/>
              <a:t>.  </a:t>
            </a:r>
            <a:r>
              <a:rPr lang="de-DE" dirty="0"/>
              <a:t>7 = </a:t>
            </a:r>
            <a:r>
              <a:rPr lang="en-GB" b="1" dirty="0">
                <a:solidFill>
                  <a:srgbClr val="0070C0"/>
                </a:solidFill>
              </a:rPr>
              <a:t>                                                                                                                                              </a:t>
            </a:r>
            <a:endParaRPr lang="sl-SI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en-GB" b="1" dirty="0">
                <a:solidFill>
                  <a:srgbClr val="0070C0"/>
                </a:solidFill>
              </a:rPr>
              <a:t>                                                                                                                                                               </a:t>
            </a:r>
            <a:endParaRPr lang="sl-SI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2050" name="Picture 2" descr="Mathematics Blog, math, text, presentation, graph Of A Function ...">
            <a:extLst>
              <a:ext uri="{FF2B5EF4-FFF2-40B4-BE49-F238E27FC236}">
                <a16:creationId xmlns:a16="http://schemas.microsoft.com/office/drawing/2014/main" id="{0A349A64-6EBB-4183-AAB0-D030FD571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0981" y="271463"/>
            <a:ext cx="2758607" cy="266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409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24F0060-040A-420A-B616-BF40F6B3F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505450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0070C0"/>
                </a:solidFill>
              </a:rPr>
              <a:t>6. </a:t>
            </a:r>
            <a:r>
              <a:rPr lang="en-GB" b="1" dirty="0" err="1">
                <a:solidFill>
                  <a:srgbClr val="0070C0"/>
                </a:solidFill>
              </a:rPr>
              <a:t>Reši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neenačbe</a:t>
            </a:r>
            <a:r>
              <a:rPr lang="en-GB" b="1" dirty="0">
                <a:solidFill>
                  <a:srgbClr val="0070C0"/>
                </a:solidFill>
              </a:rPr>
              <a:t>.                                                                                                                                                             </a:t>
            </a:r>
            <a:endParaRPr lang="sl-SI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de-DE" dirty="0"/>
              <a:t>5  &gt;  y </a:t>
            </a:r>
            <a:r>
              <a:rPr lang="de-DE" b="1" baseline="30000" dirty="0"/>
              <a:t>.</a:t>
            </a:r>
            <a:r>
              <a:rPr lang="de-DE" dirty="0"/>
              <a:t>  2</a:t>
            </a:r>
            <a:r>
              <a:rPr lang="sl-SI" dirty="0"/>
              <a:t>                     </a:t>
            </a:r>
            <a:r>
              <a:rPr lang="de-DE" dirty="0"/>
              <a:t>7  &gt;  a  +</a:t>
            </a:r>
            <a:r>
              <a:rPr lang="sl-SI" dirty="0"/>
              <a:t> 3                        </a:t>
            </a:r>
            <a:r>
              <a:rPr lang="de-DE" dirty="0"/>
              <a:t> 12 –  b  &lt;  5  </a:t>
            </a:r>
            <a:endParaRPr lang="sl-SI" dirty="0"/>
          </a:p>
          <a:p>
            <a:pPr marL="0" indent="0">
              <a:buNone/>
            </a:pPr>
            <a:r>
              <a:rPr lang="de-DE" b="1" baseline="30000" dirty="0"/>
              <a:t>  </a:t>
            </a:r>
            <a:r>
              <a:rPr lang="sl-SI" b="1" baseline="30000" dirty="0"/>
              <a:t> </a:t>
            </a:r>
            <a:r>
              <a:rPr lang="de-DE" b="1" baseline="30000" dirty="0"/>
              <a:t> </a:t>
            </a:r>
            <a:endParaRPr lang="sl-SI" b="1" baseline="30000" dirty="0"/>
          </a:p>
          <a:p>
            <a:pPr marL="0" indent="0">
              <a:buNone/>
            </a:pPr>
            <a:endParaRPr lang="sl-SI" b="1" baseline="30000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pt-BR" b="1" dirty="0">
                <a:solidFill>
                  <a:srgbClr val="0070C0"/>
                </a:solidFill>
              </a:rPr>
              <a:t>7.</a:t>
            </a:r>
            <a:r>
              <a:rPr lang="pt-BR" dirty="0"/>
              <a:t> Pravokotniku s stranicama 9 cm in 4 cm izračunaj obseg.                                                                                                                          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pt-BR" b="1" dirty="0">
                <a:solidFill>
                  <a:srgbClr val="0070C0"/>
                </a:solidFill>
              </a:rPr>
              <a:t>8.</a:t>
            </a:r>
            <a:r>
              <a:rPr lang="pt-BR" dirty="0"/>
              <a:t> Kvadratu z obsegom 56 cm izračunaj dolžino stranice.                                                                                                         </a:t>
            </a: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7170" name="Picture 2" descr="Transparent Math Symbols Png - Math Clipart Png, Png Download ...">
            <a:extLst>
              <a:ext uri="{FF2B5EF4-FFF2-40B4-BE49-F238E27FC236}">
                <a16:creationId xmlns:a16="http://schemas.microsoft.com/office/drawing/2014/main" id="{E9F4C6B7-6CEA-4F02-A3D8-F5406E2176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9300" y="114300"/>
            <a:ext cx="230505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1325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A57CDEE-FA2B-43B1-A8F9-63AFE84A2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1235"/>
            <a:ext cx="10515600" cy="5395728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0070C0"/>
                </a:solidFill>
              </a:rPr>
              <a:t>9. </a:t>
            </a:r>
            <a:r>
              <a:rPr lang="en-GB" b="1" dirty="0" err="1">
                <a:solidFill>
                  <a:srgbClr val="0070C0"/>
                </a:solidFill>
              </a:rPr>
              <a:t>Izračunaj</a:t>
            </a:r>
            <a:r>
              <a:rPr lang="en-GB" b="1" dirty="0">
                <a:solidFill>
                  <a:srgbClr val="0070C0"/>
                </a:solidFill>
              </a:rPr>
              <a:t>. Po </a:t>
            </a:r>
            <a:r>
              <a:rPr lang="en-GB" b="1" dirty="0" err="1">
                <a:solidFill>
                  <a:srgbClr val="0070C0"/>
                </a:solidFill>
              </a:rPr>
              <a:t>potrebi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pretvori</a:t>
            </a:r>
            <a:r>
              <a:rPr lang="en-GB" b="1" dirty="0">
                <a:solidFill>
                  <a:srgbClr val="0070C0"/>
                </a:solidFill>
              </a:rPr>
              <a:t>.</a:t>
            </a:r>
            <a:endParaRPr lang="sl-SI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sl-SI" dirty="0"/>
              <a:t>        </a:t>
            </a:r>
            <a:r>
              <a:rPr lang="en-GB" dirty="0"/>
              <a:t>4 h    57 min			      9 </a:t>
            </a:r>
            <a:r>
              <a:rPr lang="en-GB" dirty="0" err="1"/>
              <a:t>dni</a:t>
            </a:r>
            <a:r>
              <a:rPr lang="en-GB" dirty="0"/>
              <a:t> 19 </a:t>
            </a:r>
            <a:r>
              <a:rPr lang="en-GB" dirty="0" err="1"/>
              <a:t>ur</a:t>
            </a:r>
            <a:endParaRPr lang="sl-SI" dirty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u="sng" dirty="0"/>
              <a:t>+    12 h  </a:t>
            </a:r>
            <a:r>
              <a:rPr lang="sl-SI" u="sng" dirty="0"/>
              <a:t> </a:t>
            </a:r>
            <a:r>
              <a:rPr lang="en-GB" u="sng" dirty="0"/>
              <a:t>43  min</a:t>
            </a:r>
            <a:r>
              <a:rPr lang="en-GB" dirty="0"/>
              <a:t>                    </a:t>
            </a:r>
            <a:r>
              <a:rPr lang="sl-SI" dirty="0"/>
              <a:t>     </a:t>
            </a:r>
            <a:r>
              <a:rPr lang="en-GB" dirty="0"/>
              <a:t>  </a:t>
            </a:r>
            <a:r>
              <a:rPr lang="en-GB" u="sng" dirty="0"/>
              <a:t>-   4 </a:t>
            </a:r>
            <a:r>
              <a:rPr lang="en-GB" u="sng" dirty="0" err="1"/>
              <a:t>dni</a:t>
            </a:r>
            <a:r>
              <a:rPr lang="en-GB" u="sng" dirty="0"/>
              <a:t>  23 </a:t>
            </a:r>
            <a:r>
              <a:rPr lang="en-GB" u="sng" dirty="0" err="1"/>
              <a:t>ur</a:t>
            </a:r>
            <a:endParaRPr lang="sl-SI" u="sng" dirty="0"/>
          </a:p>
          <a:p>
            <a:pPr marL="0" indent="0">
              <a:buNone/>
            </a:pPr>
            <a:endParaRPr lang="sl-SI" u="sng" dirty="0"/>
          </a:p>
          <a:p>
            <a:pPr marL="0" indent="0">
              <a:buNone/>
            </a:pPr>
            <a:endParaRPr lang="sl-SI" u="sng" dirty="0"/>
          </a:p>
          <a:p>
            <a:pPr marL="0" indent="0">
              <a:buNone/>
            </a:pPr>
            <a:endParaRPr lang="sl-SI" u="sng" dirty="0"/>
          </a:p>
          <a:p>
            <a:pPr marL="0" indent="0">
              <a:buNone/>
            </a:pPr>
            <a:r>
              <a:rPr lang="en-GB" u="sng" dirty="0"/>
              <a:t> 5 h 16 min . 6    </a:t>
            </a:r>
            <a:r>
              <a:rPr lang="en-GB" dirty="0"/>
              <a:t>                             13 h  6 min : 6 =                                                                                                         </a:t>
            </a:r>
            <a:endParaRPr lang="sl-SI" dirty="0"/>
          </a:p>
        </p:txBody>
      </p:sp>
      <p:pic>
        <p:nvPicPr>
          <p:cNvPr id="3076" name="Picture 4" descr="BRAIN TEASER 1 - IEEE AlexSB">
            <a:extLst>
              <a:ext uri="{FF2B5EF4-FFF2-40B4-BE49-F238E27FC236}">
                <a16:creationId xmlns:a16="http://schemas.microsoft.com/office/drawing/2014/main" id="{2B11F602-B447-4EA0-A171-5A0DE5484C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145" y="190500"/>
            <a:ext cx="3678855" cy="384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475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1FFA693-780C-456D-B458-11A15EA31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3682"/>
            <a:ext cx="10515600" cy="5573281"/>
          </a:xfrm>
        </p:spPr>
        <p:txBody>
          <a:bodyPr/>
          <a:lstStyle/>
          <a:p>
            <a:pPr marL="0" indent="0">
              <a:buNone/>
            </a:pPr>
            <a:r>
              <a:rPr lang="sl-SI" sz="3600" b="1" dirty="0">
                <a:solidFill>
                  <a:srgbClr val="00B050"/>
                </a:solidFill>
              </a:rPr>
              <a:t>Prišel si do konca vaj za utrjevanje matematike.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sz="3600" b="1" dirty="0">
                <a:solidFill>
                  <a:srgbClr val="00B0F0"/>
                </a:solidFill>
              </a:rPr>
              <a:t>Zdaj pa s pomočjo rešitev, ki so na naslednji prosojnici, preveri svoje delo.</a:t>
            </a:r>
          </a:p>
          <a:p>
            <a:pPr marL="0" indent="0">
              <a:buNone/>
            </a:pPr>
            <a:endParaRPr lang="sl-SI" sz="3600" b="1" dirty="0">
              <a:solidFill>
                <a:srgbClr val="00B0F0"/>
              </a:solidFill>
            </a:endParaRPr>
          </a:p>
        </p:txBody>
      </p:sp>
      <p:pic>
        <p:nvPicPr>
          <p:cNvPr id="11272" name="Picture 8" descr="ᐈ Smiley stock cliparts, Royalty Free smiley pictures | download ...">
            <a:extLst>
              <a:ext uri="{FF2B5EF4-FFF2-40B4-BE49-F238E27FC236}">
                <a16:creationId xmlns:a16="http://schemas.microsoft.com/office/drawing/2014/main" id="{10C89E93-0AC6-4CC5-814C-CAF777A8DE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550" y="2533650"/>
            <a:ext cx="4425067" cy="3720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7162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52D8C9B-1263-4FA1-AB73-CDA5468BE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8373"/>
            <a:ext cx="10515600" cy="5768590"/>
          </a:xfrm>
        </p:spPr>
        <p:txBody>
          <a:bodyPr/>
          <a:lstStyle/>
          <a:p>
            <a:pPr marL="0" indent="0">
              <a:buNone/>
            </a:pPr>
            <a:r>
              <a:rPr lang="sl-SI" b="1" dirty="0">
                <a:solidFill>
                  <a:srgbClr val="FF0000"/>
                </a:solidFill>
              </a:rPr>
              <a:t>REŠITVE:</a:t>
            </a:r>
          </a:p>
          <a:p>
            <a:pPr marL="514350" indent="-514350">
              <a:buAutoNum type="arabicPeriod"/>
            </a:pPr>
            <a:r>
              <a:rPr lang="sl-SI" dirty="0"/>
              <a:t> </a:t>
            </a:r>
            <a:r>
              <a:rPr lang="sl-SI" b="1" dirty="0">
                <a:solidFill>
                  <a:srgbClr val="0070C0"/>
                </a:solidFill>
              </a:rPr>
              <a:t>4</a:t>
            </a:r>
            <a:r>
              <a:rPr lang="sl-SI" b="1" baseline="30000" dirty="0">
                <a:solidFill>
                  <a:srgbClr val="0070C0"/>
                </a:solidFill>
              </a:rPr>
              <a:t>4</a:t>
            </a:r>
            <a:r>
              <a:rPr lang="sl-SI" b="1" dirty="0">
                <a:solidFill>
                  <a:srgbClr val="0070C0"/>
                </a:solidFill>
              </a:rPr>
              <a:t>= 256            7</a:t>
            </a:r>
            <a:r>
              <a:rPr lang="sl-SI" b="1" baseline="30000" dirty="0">
                <a:solidFill>
                  <a:srgbClr val="0070C0"/>
                </a:solidFill>
              </a:rPr>
              <a:t>3</a:t>
            </a:r>
            <a:r>
              <a:rPr lang="sl-SI" b="1" dirty="0">
                <a:solidFill>
                  <a:srgbClr val="0070C0"/>
                </a:solidFill>
              </a:rPr>
              <a:t> = 343</a:t>
            </a:r>
          </a:p>
          <a:p>
            <a:pPr marL="514350" indent="-514350">
              <a:buAutoNum type="arabicPeriod"/>
            </a:pPr>
            <a:endParaRPr lang="sl-SI" dirty="0">
              <a:solidFill>
                <a:srgbClr val="0070C0"/>
              </a:solidFill>
            </a:endParaRPr>
          </a:p>
          <a:p>
            <a:pPr marL="514350" indent="-514350">
              <a:buAutoNum type="arabicPeriod"/>
            </a:pPr>
            <a:r>
              <a:rPr lang="en-GB" dirty="0"/>
              <a:t>6890  : 39 = </a:t>
            </a:r>
            <a:r>
              <a:rPr lang="sl-SI" b="1" dirty="0">
                <a:solidFill>
                  <a:srgbClr val="0070C0"/>
                </a:solidFill>
              </a:rPr>
              <a:t>176</a:t>
            </a:r>
            <a:r>
              <a:rPr lang="en-GB" b="1" dirty="0"/>
              <a:t> </a:t>
            </a:r>
            <a:r>
              <a:rPr lang="en-GB" dirty="0"/>
              <a:t>                           90823 : 14 =</a:t>
            </a:r>
            <a:r>
              <a:rPr lang="sl-SI" dirty="0"/>
              <a:t> </a:t>
            </a:r>
            <a:r>
              <a:rPr lang="sl-SI" b="1" dirty="0">
                <a:solidFill>
                  <a:srgbClr val="0070C0"/>
                </a:solidFill>
              </a:rPr>
              <a:t>6487</a:t>
            </a:r>
          </a:p>
          <a:p>
            <a:pPr marL="0" indent="0">
              <a:buNone/>
            </a:pPr>
            <a:r>
              <a:rPr lang="sl-SI" dirty="0"/>
              <a:t>          </a:t>
            </a:r>
            <a:r>
              <a:rPr lang="sl-SI" b="1" dirty="0">
                <a:solidFill>
                  <a:srgbClr val="0070C0"/>
                </a:solidFill>
              </a:rPr>
              <a:t>26 ost.                                                    5 ost.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3. 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D40A0947-36A4-4E22-88EA-91DAFD724E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776" y="3429000"/>
            <a:ext cx="6838950" cy="2800350"/>
          </a:xfrm>
          <a:prstGeom prst="rect">
            <a:avLst/>
          </a:prstGeom>
        </p:spPr>
      </p:pic>
      <p:pic>
        <p:nvPicPr>
          <p:cNvPr id="6" name="Picture 3" descr="Maths Cliparts 7 - 422 X 450 - WebComicms.Net">
            <a:extLst>
              <a:ext uri="{FF2B5EF4-FFF2-40B4-BE49-F238E27FC236}">
                <a16:creationId xmlns:a16="http://schemas.microsoft.com/office/drawing/2014/main" id="{DA1FE352-CD4D-4B8A-8228-33BD22D341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213224"/>
            <a:ext cx="206692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93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410</Words>
  <Application>Microsoft Office PowerPoint</Application>
  <PresentationFormat>Širokozaslonsko</PresentationFormat>
  <Paragraphs>78</Paragraphs>
  <Slides>11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Officeova tema</vt:lpstr>
      <vt:lpstr>PONAVLJANJE IN UTRJEVANJE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PONAVLJANJE IN UTRJEVANJE</dc:title>
  <dc:creator>UPORABNIK</dc:creator>
  <cp:lastModifiedBy>UPORABNIK</cp:lastModifiedBy>
  <cp:revision>4</cp:revision>
  <dcterms:created xsi:type="dcterms:W3CDTF">2020-05-18T15:21:20Z</dcterms:created>
  <dcterms:modified xsi:type="dcterms:W3CDTF">2020-05-21T08:10:15Z</dcterms:modified>
</cp:coreProperties>
</file>