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1" r:id="rId5"/>
    <p:sldId id="262" r:id="rId6"/>
    <p:sldId id="267" r:id="rId7"/>
    <p:sldId id="259" r:id="rId8"/>
    <p:sldId id="268" r:id="rId9"/>
    <p:sldId id="265" r:id="rId10"/>
    <p:sldId id="260" r:id="rId11"/>
    <p:sldId id="257" r:id="rId12"/>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Uredite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p>
        </p:txBody>
      </p:sp>
      <p:sp>
        <p:nvSpPr>
          <p:cNvPr id="4" name="Ograda datuma 3"/>
          <p:cNvSpPr>
            <a:spLocks noGrp="1"/>
          </p:cNvSpPr>
          <p:nvPr>
            <p:ph type="dt" sz="half" idx="10"/>
          </p:nvPr>
        </p:nvSpPr>
        <p:spPr/>
        <p:txBody>
          <a:bodyPr/>
          <a:lstStyle/>
          <a:p>
            <a:fld id="{1BE91316-C188-425E-A61E-15813725B76B}" type="datetimeFigureOut">
              <a:rPr lang="sl-SI" smtClean="0"/>
              <a:t>18. 03. 2020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158836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1BE91316-C188-425E-A61E-15813725B76B}" type="datetimeFigureOut">
              <a:rPr lang="sl-SI" smtClean="0"/>
              <a:t>18. 03. 2020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77475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Uredite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1BE91316-C188-425E-A61E-15813725B76B}" type="datetimeFigureOut">
              <a:rPr lang="sl-SI" smtClean="0"/>
              <a:t>18. 03. 2020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114962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1BE91316-C188-425E-A61E-15813725B76B}" type="datetimeFigureOut">
              <a:rPr lang="sl-SI" smtClean="0"/>
              <a:t>18. 03. 2020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204110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Uredite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Ograda datuma 3"/>
          <p:cNvSpPr>
            <a:spLocks noGrp="1"/>
          </p:cNvSpPr>
          <p:nvPr>
            <p:ph type="dt" sz="half" idx="10"/>
          </p:nvPr>
        </p:nvSpPr>
        <p:spPr/>
        <p:txBody>
          <a:bodyPr/>
          <a:lstStyle/>
          <a:p>
            <a:fld id="{1BE91316-C188-425E-A61E-15813725B76B}" type="datetimeFigureOut">
              <a:rPr lang="sl-SI" smtClean="0"/>
              <a:t>18. 03. 2020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34255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1BE91316-C188-425E-A61E-15813725B76B}" type="datetimeFigureOut">
              <a:rPr lang="sl-SI" smtClean="0"/>
              <a:t>18. 03. 2020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298537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Uredite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1BE91316-C188-425E-A61E-15813725B76B}" type="datetimeFigureOut">
              <a:rPr lang="sl-SI" smtClean="0"/>
              <a:t>18. 03. 2020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242192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datuma 2"/>
          <p:cNvSpPr>
            <a:spLocks noGrp="1"/>
          </p:cNvSpPr>
          <p:nvPr>
            <p:ph type="dt" sz="half" idx="10"/>
          </p:nvPr>
        </p:nvSpPr>
        <p:spPr/>
        <p:txBody>
          <a:bodyPr/>
          <a:lstStyle/>
          <a:p>
            <a:fld id="{1BE91316-C188-425E-A61E-15813725B76B}" type="datetimeFigureOut">
              <a:rPr lang="sl-SI" smtClean="0"/>
              <a:t>18. 03. 2020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14484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1BE91316-C188-425E-A61E-15813725B76B}" type="datetimeFigureOut">
              <a:rPr lang="sl-SI" smtClean="0"/>
              <a:t>18. 03. 2020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60246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Uredite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p:txBody>
          <a:bodyPr/>
          <a:lstStyle/>
          <a:p>
            <a:fld id="{1BE91316-C188-425E-A61E-15813725B76B}" type="datetimeFigureOut">
              <a:rPr lang="sl-SI" smtClean="0"/>
              <a:t>18. 03. 2020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229450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Uredite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p:txBody>
          <a:bodyPr/>
          <a:lstStyle/>
          <a:p>
            <a:fld id="{1BE91316-C188-425E-A61E-15813725B76B}" type="datetimeFigureOut">
              <a:rPr lang="sl-SI" smtClean="0"/>
              <a:t>18. 03. 2020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8F01505-B400-48A6-B5E6-255C358992DA}" type="slidenum">
              <a:rPr lang="sl-SI" smtClean="0"/>
              <a:t>‹#›</a:t>
            </a:fld>
            <a:endParaRPr lang="sl-SI"/>
          </a:p>
        </p:txBody>
      </p:sp>
    </p:spTree>
    <p:extLst>
      <p:ext uri="{BB962C8B-B14F-4D97-AF65-F5344CB8AC3E}">
        <p14:creationId xmlns:p14="http://schemas.microsoft.com/office/powerpoint/2010/main" val="16592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a:t>Uredite slog naslova matrice</a:t>
            </a:r>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91316-C188-425E-A61E-15813725B76B}" type="datetimeFigureOut">
              <a:rPr lang="sl-SI" smtClean="0"/>
              <a:t>18. 03. 2020</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01505-B400-48A6-B5E6-255C358992DA}" type="slidenum">
              <a:rPr lang="sl-SI" smtClean="0"/>
              <a:t>‹#›</a:t>
            </a:fld>
            <a:endParaRPr lang="sl-SI"/>
          </a:p>
        </p:txBody>
      </p:sp>
    </p:spTree>
    <p:extLst>
      <p:ext uri="{BB962C8B-B14F-4D97-AF65-F5344CB8AC3E}">
        <p14:creationId xmlns:p14="http://schemas.microsoft.com/office/powerpoint/2010/main" val="635905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RpcA8D6Z1ok" TargetMode="External"/><Relationship Id="rId2" Type="http://schemas.openxmlformats.org/officeDocument/2006/relationships/hyperlink" Target="https://www.youtube.com/watch?v=mBMcfpHcvG8" TargetMode="External"/><Relationship Id="rId1" Type="http://schemas.openxmlformats.org/officeDocument/2006/relationships/slideLayout" Target="../slideLayouts/slideLayout2.xml"/><Relationship Id="rId4" Type="http://schemas.openxmlformats.org/officeDocument/2006/relationships/hyperlink" Target="https://www.youtube.com/watch?v=MtIRGIv_zo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764704"/>
            <a:ext cx="7772400" cy="1470025"/>
          </a:xfrm>
        </p:spPr>
        <p:txBody>
          <a:bodyPr/>
          <a:lstStyle/>
          <a:p>
            <a:r>
              <a:rPr lang="sl-SI" b="1" dirty="0">
                <a:solidFill>
                  <a:srgbClr val="FF0000"/>
                </a:solidFill>
              </a:rPr>
              <a:t>ODPRAVA ZELENEGA ZMAJA</a:t>
            </a:r>
            <a:br>
              <a:rPr lang="sl-SI" b="1" dirty="0">
                <a:solidFill>
                  <a:srgbClr val="FF0000"/>
                </a:solidFill>
              </a:rPr>
            </a:br>
            <a:r>
              <a:rPr lang="sl-SI" b="1" dirty="0">
                <a:solidFill>
                  <a:srgbClr val="FF0000"/>
                </a:solidFill>
              </a:rPr>
              <a:t>Slavko Pregl</a:t>
            </a:r>
          </a:p>
        </p:txBody>
      </p:sp>
      <p:sp>
        <p:nvSpPr>
          <p:cNvPr id="4" name="AutoShape 4" descr="Rezultat iskanja slik za ODPRAVA ZELENEGA ZMAJ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sp>
        <p:nvSpPr>
          <p:cNvPr id="5" name="AutoShape 6" descr="Rezultat iskanja slik za ODPRAVA ZELENEGA ZMAJ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sp>
        <p:nvSpPr>
          <p:cNvPr id="6" name="AutoShape 8" descr="Rezultat iskanja slik za ODPRAVA ZELENEGA ZMAJ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852936"/>
            <a:ext cx="4627915" cy="26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9340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764704"/>
            <a:ext cx="8633800" cy="5361459"/>
          </a:xfrm>
        </p:spPr>
        <p:txBody>
          <a:bodyPr>
            <a:normAutofit/>
          </a:bodyPr>
          <a:lstStyle/>
          <a:p>
            <a:pPr marL="0" indent="0">
              <a:buNone/>
            </a:pPr>
            <a:r>
              <a:rPr lang="sl-SI" b="1" dirty="0">
                <a:solidFill>
                  <a:srgbClr val="FF0000"/>
                </a:solidFill>
              </a:rPr>
              <a:t>Dogajalni prostor: </a:t>
            </a:r>
          </a:p>
          <a:p>
            <a:pPr marL="0" indent="0">
              <a:buNone/>
            </a:pPr>
            <a:r>
              <a:rPr lang="sl-SI" b="1" dirty="0"/>
              <a:t>Zgodba se najprej odvija v Novi Gorici, nato pa glavne osebe spremljamo na poti do Dubrovnika (Hrvaška) in vse do Ohrida (Makedonija). Kasneje pa se dogajalni prostor prestavi v planine in na Bled.</a:t>
            </a:r>
          </a:p>
          <a:p>
            <a:pPr marL="0" indent="0">
              <a:buNone/>
            </a:pPr>
            <a:r>
              <a:rPr lang="sl-SI" b="1" dirty="0">
                <a:solidFill>
                  <a:srgbClr val="FF0000"/>
                </a:solidFill>
              </a:rPr>
              <a:t>Dogajalni čas:</a:t>
            </a:r>
          </a:p>
          <a:p>
            <a:pPr marL="0" indent="0">
              <a:buNone/>
            </a:pPr>
            <a:r>
              <a:rPr lang="sl-SI" b="1" dirty="0"/>
              <a:t>Dogajanje se prične ob zaključku šolskega leta in traja čez poletne počitnice.</a:t>
            </a:r>
            <a:endParaRPr lang="sl-SI" b="1" dirty="0">
              <a:solidFill>
                <a:schemeClr val="tx2"/>
              </a:solidFill>
            </a:endParaRPr>
          </a:p>
          <a:p>
            <a:pPr marL="0" indent="0">
              <a:buNone/>
            </a:pPr>
            <a:endParaRPr lang="sl-SI" b="1" dirty="0"/>
          </a:p>
        </p:txBody>
      </p:sp>
      <p:pic>
        <p:nvPicPr>
          <p:cNvPr id="3076" name="Picture 4" descr="Rezultat iskanja slik za pencil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2440" y="0"/>
            <a:ext cx="558560" cy="879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22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b="1" dirty="0">
                <a:solidFill>
                  <a:srgbClr val="FF0000"/>
                </a:solidFill>
              </a:rPr>
              <a:t>Nadaljevanka, nanizanka</a:t>
            </a:r>
          </a:p>
        </p:txBody>
      </p:sp>
      <p:sp>
        <p:nvSpPr>
          <p:cNvPr id="3" name="Ograda vsebine 2"/>
          <p:cNvSpPr>
            <a:spLocks noGrp="1"/>
          </p:cNvSpPr>
          <p:nvPr>
            <p:ph idx="1"/>
          </p:nvPr>
        </p:nvSpPr>
        <p:spPr/>
        <p:txBody>
          <a:bodyPr>
            <a:normAutofit/>
          </a:bodyPr>
          <a:lstStyle/>
          <a:p>
            <a:pPr marL="0" indent="0">
              <a:buNone/>
            </a:pPr>
            <a:r>
              <a:rPr lang="sl-SI" b="1" dirty="0">
                <a:solidFill>
                  <a:srgbClr val="FF0000"/>
                </a:solidFill>
              </a:rPr>
              <a:t>Nadaljevanka</a:t>
            </a:r>
            <a:r>
              <a:rPr lang="sl-SI" dirty="0"/>
              <a:t> </a:t>
            </a:r>
            <a:r>
              <a:rPr lang="sl-SI" b="1" dirty="0"/>
              <a:t>pomeni, da se vsi deli vrtijo okoli ene zgodbe, en del se z drugim dopolnjuje in nadgrajuje. Zgodba se razvija in odvija skozi vse dele nadaljevanke.</a:t>
            </a:r>
            <a:br>
              <a:rPr lang="sl-SI" b="1" dirty="0"/>
            </a:br>
            <a:br>
              <a:rPr lang="sl-SI" dirty="0"/>
            </a:br>
            <a:r>
              <a:rPr lang="sl-SI" b="1" dirty="0">
                <a:solidFill>
                  <a:srgbClr val="FF0000"/>
                </a:solidFill>
              </a:rPr>
              <a:t>Nanizanka </a:t>
            </a:r>
            <a:r>
              <a:rPr lang="sl-SI" b="1" dirty="0"/>
              <a:t>je sestavljena iz samostojnih, samo okvirno, snovno povezanih zgodb. V vseh delih najpogosteje nastopajo isti igralci.</a:t>
            </a:r>
          </a:p>
        </p:txBody>
      </p:sp>
      <p:pic>
        <p:nvPicPr>
          <p:cNvPr id="4098" name="Picture 2" descr="Rezultat iskanja slik za pencil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188640"/>
            <a:ext cx="952500" cy="1500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96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l"/>
            <a:r>
              <a:rPr lang="sl-SI" sz="2400" b="1" dirty="0">
                <a:latin typeface="Arial" panose="020B0604020202020204" pitchFamily="34" charset="0"/>
                <a:cs typeface="Arial" panose="020B0604020202020204" pitchFamily="34" charset="0"/>
              </a:rPr>
              <a:t>Opiši avtomobil, ki bi mu ljubkovalno rekli Rdeča strela. Kako si ga prestavljaš?</a:t>
            </a:r>
          </a:p>
        </p:txBody>
      </p:sp>
      <p:pic>
        <p:nvPicPr>
          <p:cNvPr id="2052" name="Picture 4" descr="Rezultat iskanja slik za red car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90900"/>
            <a:ext cx="4968552" cy="236234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zultat iskanja slik za car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753248"/>
            <a:ext cx="3114891" cy="2597819"/>
          </a:xfrm>
          <a:prstGeom prst="rect">
            <a:avLst/>
          </a:prstGeom>
          <a:noFill/>
          <a:extLst>
            <a:ext uri="{909E8E84-426E-40DD-AFC4-6F175D3DCCD1}">
              <a14:hiddenFill xmlns:a14="http://schemas.microsoft.com/office/drawing/2010/main">
                <a:solidFill>
                  <a:srgbClr val="FFFFFF"/>
                </a:solidFill>
              </a14:hiddenFill>
            </a:ext>
          </a:extLst>
        </p:spPr>
      </p:pic>
      <p:sp>
        <p:nvSpPr>
          <p:cNvPr id="4" name="Zaobljeni pravokotnik 3"/>
          <p:cNvSpPr/>
          <p:nvPr/>
        </p:nvSpPr>
        <p:spPr>
          <a:xfrm>
            <a:off x="2195736" y="4870859"/>
            <a:ext cx="28083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3600" b="1" dirty="0">
                <a:solidFill>
                  <a:srgbClr val="FF0000"/>
                </a:solidFill>
              </a:rPr>
              <a:t>OLD PUNCA</a:t>
            </a:r>
          </a:p>
        </p:txBody>
      </p:sp>
    </p:spTree>
    <p:extLst>
      <p:ext uri="{BB962C8B-B14F-4D97-AF65-F5344CB8AC3E}">
        <p14:creationId xmlns:p14="http://schemas.microsoft.com/office/powerpoint/2010/main" val="1762661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332656"/>
            <a:ext cx="8229600" cy="5793507"/>
          </a:xfrm>
        </p:spPr>
        <p:txBody>
          <a:bodyPr>
            <a:normAutofit fontScale="92500" lnSpcReduction="10000"/>
          </a:bodyPr>
          <a:lstStyle/>
          <a:p>
            <a:pPr marL="0" indent="0">
              <a:buNone/>
            </a:pPr>
            <a:r>
              <a:rPr lang="sl-SI" b="1" i="1" dirty="0"/>
              <a:t>Odprava zelenega zmaja</a:t>
            </a:r>
            <a:r>
              <a:rPr lang="sl-SI" dirty="0"/>
              <a:t> je mladinski roman, ki ga je napisal Slavko Pregl. Izšel je leta 1976. Po romanu je bila posneta TV-nadaljevanka.</a:t>
            </a:r>
          </a:p>
          <a:p>
            <a:pPr marL="0" indent="0">
              <a:buNone/>
            </a:pPr>
            <a:r>
              <a:rPr lang="sl-SI" b="1" dirty="0">
                <a:solidFill>
                  <a:srgbClr val="FF0000"/>
                </a:solidFill>
              </a:rPr>
              <a:t>MLADINSKI ROMAN:</a:t>
            </a:r>
          </a:p>
          <a:p>
            <a:pPr marL="0" indent="0">
              <a:buNone/>
            </a:pPr>
            <a:r>
              <a:rPr lang="sl-SI" dirty="0"/>
              <a:t>Roman je obširnejše pripovedno delo. Ima številna poglavja, dogajanje je zapleteno in po navadi zajema daljše časovno obdobje. V njem nastopa množica književnih oseb, značaj osrednje pa se razvija v samem dogajanju romana. </a:t>
            </a:r>
            <a:r>
              <a:rPr lang="sl-SI" b="1" dirty="0">
                <a:solidFill>
                  <a:srgbClr val="0070C0"/>
                </a:solidFill>
              </a:rPr>
              <a:t>Mladinski roman</a:t>
            </a:r>
            <a:r>
              <a:rPr lang="sl-SI" dirty="0"/>
              <a:t>  je po problematiki, temi in obliki primeren za mladino različnih starostnih stopenj. Tematsko je lahko zabaven, poučen, fantastičen, problemski, pustolovski itn.</a:t>
            </a:r>
          </a:p>
          <a:p>
            <a:pPr marL="0" indent="0">
              <a:buNone/>
            </a:pPr>
            <a:endParaRPr lang="sl-SI" dirty="0"/>
          </a:p>
        </p:txBody>
      </p:sp>
    </p:spTree>
    <p:extLst>
      <p:ext uri="{BB962C8B-B14F-4D97-AF65-F5344CB8AC3E}">
        <p14:creationId xmlns:p14="http://schemas.microsoft.com/office/powerpoint/2010/main" val="1757868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260648"/>
            <a:ext cx="8229600" cy="5865515"/>
          </a:xfrm>
        </p:spPr>
        <p:txBody>
          <a:bodyPr>
            <a:normAutofit fontScale="70000" lnSpcReduction="20000"/>
          </a:bodyPr>
          <a:lstStyle/>
          <a:p>
            <a:pPr marL="0" indent="0">
              <a:buNone/>
            </a:pPr>
            <a:r>
              <a:rPr lang="sl-SI" b="1" dirty="0">
                <a:solidFill>
                  <a:srgbClr val="FF0000"/>
                </a:solidFill>
              </a:rPr>
              <a:t>Glavne osebe:</a:t>
            </a:r>
          </a:p>
          <a:p>
            <a:r>
              <a:rPr lang="sl-SI" b="1" dirty="0">
                <a:solidFill>
                  <a:srgbClr val="7030A0"/>
                </a:solidFill>
              </a:rPr>
              <a:t>Miha in Pipi </a:t>
            </a:r>
            <a:r>
              <a:rPr lang="sl-SI" b="1" dirty="0"/>
              <a:t>sta sošolca, ki sta si zelo različna. </a:t>
            </a:r>
            <a:r>
              <a:rPr lang="sl-SI" b="1" i="1" dirty="0"/>
              <a:t>Miha je zanimiv, med vsem najmlajši. Kadar nanese pa ima usta in jezik daleč pred vsemi drugimi</a:t>
            </a:r>
            <a:r>
              <a:rPr lang="sl-SI" b="1" dirty="0"/>
              <a:t>. Je </a:t>
            </a:r>
            <a:r>
              <a:rPr lang="sl-SI" b="1" i="1" dirty="0"/>
              <a:t>iz osmega razreda, vedno v  kavbojkah</a:t>
            </a:r>
            <a:r>
              <a:rPr lang="sl-SI" b="1" dirty="0"/>
              <a:t>, Pipi  je </a:t>
            </a:r>
            <a:r>
              <a:rPr lang="sl-SI" b="1" i="1" dirty="0"/>
              <a:t>tudi iz osmega razreda, a v kratkih hlačah in malo manjši. </a:t>
            </a:r>
          </a:p>
          <a:p>
            <a:r>
              <a:rPr lang="sl-SI" b="1" dirty="0">
                <a:solidFill>
                  <a:srgbClr val="7030A0"/>
                </a:solidFill>
              </a:rPr>
              <a:t>Bob</a:t>
            </a:r>
            <a:r>
              <a:rPr lang="sl-SI" b="1" dirty="0"/>
              <a:t> je Mihov in </a:t>
            </a:r>
            <a:r>
              <a:rPr lang="sl-SI" b="1" dirty="0" err="1"/>
              <a:t>Pipijev</a:t>
            </a:r>
            <a:r>
              <a:rPr lang="sl-SI" b="1" dirty="0"/>
              <a:t> prijatelj, na katerega se spomnita, ko potrebujeta šoferja. Opisan je kot, </a:t>
            </a:r>
            <a:r>
              <a:rPr lang="sl-SI" b="1" i="1" dirty="0"/>
              <a:t>»fant, ki ima svojih 70 kil in 18 let. Stvar pa je v vozniškem dovoljenju, ki ga ima le on</a:t>
            </a:r>
            <a:r>
              <a:rPr lang="sl-SI" b="1" dirty="0"/>
              <a:t>. Kasneje ga lahko opredelimo kot varuha, ker se počuti odgovornega za svoja mladoletna prijatelja. Vse pa se spremeni, ko na morju spozna Sanjo in se zaljubi vanjo. Želi si, da bi Sanja videla, da je on, </a:t>
            </a:r>
            <a:r>
              <a:rPr lang="sl-SI" b="1" i="1" dirty="0"/>
              <a:t>»krasen junak, saj  zaradi ljubezni pusti prijatelja na cedilu</a:t>
            </a:r>
            <a:r>
              <a:rPr lang="sl-SI" b="1" dirty="0"/>
              <a:t> in se sam z njo odpelje v Dubrovnik. Kasneje  ima zaradi tega dejanja slabo vest.</a:t>
            </a:r>
          </a:p>
          <a:p>
            <a:r>
              <a:rPr lang="sl-SI" b="1" dirty="0">
                <a:solidFill>
                  <a:srgbClr val="7030A0"/>
                </a:solidFill>
              </a:rPr>
              <a:t>Andrej </a:t>
            </a:r>
            <a:r>
              <a:rPr lang="sl-SI" b="1" dirty="0"/>
              <a:t>je Mihov in </a:t>
            </a:r>
            <a:r>
              <a:rPr lang="sl-SI" b="1" dirty="0" err="1"/>
              <a:t>Pipijev</a:t>
            </a:r>
            <a:r>
              <a:rPr lang="sl-SI" b="1" dirty="0"/>
              <a:t> sošolec. </a:t>
            </a:r>
            <a:r>
              <a:rPr lang="sl-SI" b="1" i="1" dirty="0"/>
              <a:t>»Andrej je star toliko kot Pipi, samo  da stanuje v drugem bloku. </a:t>
            </a:r>
            <a:r>
              <a:rPr lang="sl-SI" b="1" dirty="0"/>
              <a:t>V drugem delu romana želi iti s prijatelji na izlet, vendar mu to prepreči nesreča. Zaradi njegove neprevidnosti ga povozi avto in mu povzroči lažji pretres možganov in zlomljeno nogo.</a:t>
            </a:r>
          </a:p>
          <a:p>
            <a:pPr marL="0" indent="0">
              <a:buNone/>
            </a:pPr>
            <a:endParaRPr lang="sl-SI" b="1" dirty="0"/>
          </a:p>
        </p:txBody>
      </p:sp>
    </p:spTree>
    <p:extLst>
      <p:ext uri="{BB962C8B-B14F-4D97-AF65-F5344CB8AC3E}">
        <p14:creationId xmlns:p14="http://schemas.microsoft.com/office/powerpoint/2010/main" val="411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solidFill>
                  <a:srgbClr val="00B0F0"/>
                </a:solidFill>
              </a:rPr>
              <a:t>Berilo str. 62</a:t>
            </a:r>
          </a:p>
        </p:txBody>
      </p:sp>
      <p:pic>
        <p:nvPicPr>
          <p:cNvPr id="1026" name="Picture 2" descr="Rezultat iskanja slik za read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132856"/>
            <a:ext cx="5629275" cy="2781300"/>
          </a:xfrm>
          <a:prstGeom prst="rect">
            <a:avLst/>
          </a:prstGeom>
          <a:noFill/>
          <a:extLst>
            <a:ext uri="{909E8E84-426E-40DD-AFC4-6F175D3DCCD1}">
              <a14:hiddenFill xmlns:a14="http://schemas.microsoft.com/office/drawing/2010/main">
                <a:solidFill>
                  <a:srgbClr val="FFFFFF"/>
                </a:solidFill>
              </a14:hiddenFill>
            </a:ext>
          </a:extLst>
        </p:spPr>
      </p:pic>
      <p:sp>
        <p:nvSpPr>
          <p:cNvPr id="3" name="PoljeZBesedilom 2"/>
          <p:cNvSpPr txBox="1"/>
          <p:nvPr/>
        </p:nvSpPr>
        <p:spPr>
          <a:xfrm>
            <a:off x="3563888" y="1389363"/>
            <a:ext cx="3888432" cy="584775"/>
          </a:xfrm>
          <a:prstGeom prst="rect">
            <a:avLst/>
          </a:prstGeom>
          <a:noFill/>
        </p:spPr>
        <p:txBody>
          <a:bodyPr wrap="square" rtlCol="0">
            <a:spAutoFit/>
          </a:bodyPr>
          <a:lstStyle/>
          <a:p>
            <a:r>
              <a:rPr lang="sl-SI" sz="3200" b="1" dirty="0">
                <a:solidFill>
                  <a:srgbClr val="7030A0"/>
                </a:solidFill>
              </a:rPr>
              <a:t>PREBERI</a:t>
            </a:r>
          </a:p>
        </p:txBody>
      </p:sp>
      <p:sp>
        <p:nvSpPr>
          <p:cNvPr id="4" name="PoljeZBesedilom 3">
            <a:extLst>
              <a:ext uri="{FF2B5EF4-FFF2-40B4-BE49-F238E27FC236}">
                <a16:creationId xmlns:a16="http://schemas.microsoft.com/office/drawing/2014/main" id="{ACECD43F-3567-4D0D-AEEA-12E9A75B6FD7}"/>
              </a:ext>
            </a:extLst>
          </p:cNvPr>
          <p:cNvSpPr txBox="1"/>
          <p:nvPr/>
        </p:nvSpPr>
        <p:spPr>
          <a:xfrm>
            <a:off x="683568" y="5445224"/>
            <a:ext cx="7128792" cy="830997"/>
          </a:xfrm>
          <a:prstGeom prst="rect">
            <a:avLst/>
          </a:prstGeom>
          <a:noFill/>
        </p:spPr>
        <p:txBody>
          <a:bodyPr wrap="square" rtlCol="0">
            <a:spAutoFit/>
          </a:bodyPr>
          <a:lstStyle/>
          <a:p>
            <a:r>
              <a:rPr lang="sl-SI" sz="2400" dirty="0">
                <a:solidFill>
                  <a:srgbClr val="FF0000"/>
                </a:solidFill>
              </a:rPr>
              <a:t>Če imaš berilo v šoli, si ga odpri na Rokusovi spletni strani, kjer so sedaj dostopni vsi učbeniki.</a:t>
            </a:r>
          </a:p>
        </p:txBody>
      </p:sp>
    </p:spTree>
    <p:extLst>
      <p:ext uri="{BB962C8B-B14F-4D97-AF65-F5344CB8AC3E}">
        <p14:creationId xmlns:p14="http://schemas.microsoft.com/office/powerpoint/2010/main" val="282110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buNone/>
            </a:pPr>
            <a:r>
              <a:rPr lang="sl-SI" b="1" dirty="0">
                <a:solidFill>
                  <a:srgbClr val="0070C0"/>
                </a:solidFill>
              </a:rPr>
              <a:t>Lahko si ogledaš kakšen del nanizanke.</a:t>
            </a:r>
          </a:p>
          <a:p>
            <a:pPr marL="0" indent="0">
              <a:buNone/>
            </a:pPr>
            <a:r>
              <a:rPr lang="sl-SI" b="1" dirty="0">
                <a:solidFill>
                  <a:srgbClr val="0070C0"/>
                </a:solidFill>
              </a:rPr>
              <a:t>Linke imaš na naslednji prosojnici.</a:t>
            </a:r>
          </a:p>
        </p:txBody>
      </p:sp>
    </p:spTree>
    <p:extLst>
      <p:ext uri="{BB962C8B-B14F-4D97-AF65-F5344CB8AC3E}">
        <p14:creationId xmlns:p14="http://schemas.microsoft.com/office/powerpoint/2010/main" val="209386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88834" y="267056"/>
            <a:ext cx="8229600" cy="5466200"/>
          </a:xfrm>
        </p:spPr>
        <p:txBody>
          <a:bodyPr>
            <a:normAutofit fontScale="92500"/>
          </a:bodyPr>
          <a:lstStyle/>
          <a:p>
            <a:pPr marL="0" indent="0">
              <a:buNone/>
            </a:pPr>
            <a:r>
              <a:rPr lang="sl-SI" dirty="0">
                <a:hlinkClick r:id="rId2"/>
              </a:rPr>
              <a:t>https://www.youtube.com/watch?v=mBMcfpHcvG8</a:t>
            </a:r>
            <a:endParaRPr lang="sl-SI" dirty="0"/>
          </a:p>
          <a:p>
            <a:pPr marL="0" indent="0">
              <a:buNone/>
            </a:pPr>
            <a:r>
              <a:rPr lang="sl-SI" dirty="0"/>
              <a:t>/AVTO/</a:t>
            </a:r>
          </a:p>
          <a:p>
            <a:pPr marL="0" indent="0">
              <a:buNone/>
            </a:pPr>
            <a:endParaRPr lang="sl-SI" dirty="0"/>
          </a:p>
          <a:p>
            <a:pPr marL="0" indent="0">
              <a:buNone/>
            </a:pPr>
            <a:r>
              <a:rPr lang="sl-SI" dirty="0">
                <a:hlinkClick r:id="rId3"/>
              </a:rPr>
              <a:t>https://www.youtube.com/watch?v=RpcA8D6Z1ok</a:t>
            </a:r>
            <a:endParaRPr lang="sl-SI" dirty="0"/>
          </a:p>
          <a:p>
            <a:pPr marL="0" indent="0">
              <a:buNone/>
            </a:pPr>
            <a:r>
              <a:rPr lang="sl-SI" dirty="0"/>
              <a:t>Odhod</a:t>
            </a:r>
          </a:p>
          <a:p>
            <a:pPr marL="0" indent="0">
              <a:buNone/>
            </a:pPr>
            <a:endParaRPr lang="sl-SI" dirty="0"/>
          </a:p>
          <a:p>
            <a:pPr marL="0" indent="0">
              <a:buNone/>
            </a:pPr>
            <a:r>
              <a:rPr lang="sl-SI" dirty="0">
                <a:hlinkClick r:id="rId4"/>
              </a:rPr>
              <a:t>https://www.youtube.com/watch?v=MtIRGIv_zo0</a:t>
            </a:r>
            <a:endParaRPr lang="sl-SI" dirty="0"/>
          </a:p>
          <a:p>
            <a:pPr marL="0" indent="0">
              <a:buNone/>
            </a:pPr>
            <a:r>
              <a:rPr lang="sl-SI" dirty="0"/>
              <a:t>/Srečanje/ </a:t>
            </a:r>
          </a:p>
        </p:txBody>
      </p:sp>
    </p:spTree>
    <p:extLst>
      <p:ext uri="{BB962C8B-B14F-4D97-AF65-F5344CB8AC3E}">
        <p14:creationId xmlns:p14="http://schemas.microsoft.com/office/powerpoint/2010/main" val="285820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a:bodyPr>
          <a:lstStyle/>
          <a:p>
            <a:pPr marL="0" indent="0">
              <a:buNone/>
            </a:pPr>
            <a:r>
              <a:rPr lang="sl-SI" sz="4000" b="1" dirty="0">
                <a:solidFill>
                  <a:srgbClr val="7030A0"/>
                </a:solidFill>
              </a:rPr>
              <a:t>PREPIŠI</a:t>
            </a: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996952"/>
            <a:ext cx="5544616" cy="3129211"/>
          </a:xfrm>
          <a:prstGeom prst="rect">
            <a:avLst/>
          </a:prstGeom>
          <a:noFill/>
          <a:ln>
            <a:noFill/>
          </a:ln>
        </p:spPr>
      </p:pic>
    </p:spTree>
    <p:extLst>
      <p:ext uri="{BB962C8B-B14F-4D97-AF65-F5344CB8AC3E}">
        <p14:creationId xmlns:p14="http://schemas.microsoft.com/office/powerpoint/2010/main" val="2052479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3600" b="1" dirty="0">
                <a:solidFill>
                  <a:srgbClr val="FF0000"/>
                </a:solidFill>
                <a:latin typeface="Arial" panose="020B0604020202020204" pitchFamily="34" charset="0"/>
                <a:cs typeface="Arial" panose="020B0604020202020204" pitchFamily="34" charset="0"/>
              </a:rPr>
              <a:t>Slavko Pregl: ODPRAVA ZELENEGA ZMAJA</a:t>
            </a:r>
          </a:p>
        </p:txBody>
      </p:sp>
      <p:sp>
        <p:nvSpPr>
          <p:cNvPr id="3" name="Ograda vsebine 2"/>
          <p:cNvSpPr>
            <a:spLocks noGrp="1"/>
          </p:cNvSpPr>
          <p:nvPr>
            <p:ph idx="1"/>
          </p:nvPr>
        </p:nvSpPr>
        <p:spPr/>
        <p:txBody>
          <a:bodyPr>
            <a:normAutofit lnSpcReduction="10000"/>
          </a:bodyPr>
          <a:lstStyle/>
          <a:p>
            <a:pPr marL="0" indent="0">
              <a:buNone/>
            </a:pPr>
            <a:r>
              <a:rPr lang="sl-SI" b="1" dirty="0">
                <a:solidFill>
                  <a:srgbClr val="FF0000"/>
                </a:solidFill>
              </a:rPr>
              <a:t>Roman </a:t>
            </a:r>
            <a:r>
              <a:rPr lang="sl-SI" b="1" dirty="0"/>
              <a:t>je obširnejše pripovedno delo. Ima številna poglavja, dogajanje je zapleteno in po navadi zajema daljše časovno obdobje. V njem nastopa množica književnih oseb, značaj osrednje pa se razvija v samem dogajanju romana. </a:t>
            </a:r>
            <a:r>
              <a:rPr lang="sl-SI" b="1" dirty="0">
                <a:solidFill>
                  <a:srgbClr val="FF0000"/>
                </a:solidFill>
              </a:rPr>
              <a:t>Mladinski roman  </a:t>
            </a:r>
            <a:r>
              <a:rPr lang="sl-SI" b="1" dirty="0"/>
              <a:t>je po problematiki, temi in obliki primeren za mladino različnih starostnih stopenj. Tematsko je lahko zabaven, poučen, fantastičen, problemski, pustolovski itn.</a:t>
            </a:r>
          </a:p>
          <a:p>
            <a:pPr marL="0" indent="0">
              <a:buNone/>
            </a:pPr>
            <a:endParaRPr lang="sl-SI" dirty="0"/>
          </a:p>
        </p:txBody>
      </p:sp>
      <p:pic>
        <p:nvPicPr>
          <p:cNvPr id="4" name="Picture 4" descr="Rezultat iskanja slik za pencil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3625" y="1052736"/>
            <a:ext cx="558560" cy="879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064307"/>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628</Words>
  <Application>Microsoft Office PowerPoint</Application>
  <PresentationFormat>Diaprojekcija na zaslonu (4:3)</PresentationFormat>
  <Paragraphs>32</Paragraphs>
  <Slides>11</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11</vt:i4>
      </vt:variant>
    </vt:vector>
  </HeadingPairs>
  <TitlesOfParts>
    <vt:vector size="14" baseType="lpstr">
      <vt:lpstr>Arial</vt:lpstr>
      <vt:lpstr>Calibri</vt:lpstr>
      <vt:lpstr>Officeova tema</vt:lpstr>
      <vt:lpstr>ODPRAVA ZELENEGA ZMAJA Slavko Pregl</vt:lpstr>
      <vt:lpstr>Opiši avtomobil, ki bi mu ljubkovalno rekli Rdeča strela. Kako si ga prestavljaš?</vt:lpstr>
      <vt:lpstr>PowerPointova predstavitev</vt:lpstr>
      <vt:lpstr>PowerPointova predstavitev</vt:lpstr>
      <vt:lpstr>Berilo str. 62</vt:lpstr>
      <vt:lpstr>PowerPointova predstavitev</vt:lpstr>
      <vt:lpstr>PowerPointova predstavitev</vt:lpstr>
      <vt:lpstr>PowerPointova predstavitev</vt:lpstr>
      <vt:lpstr>Slavko Pregl: ODPRAVA ZELENEGA ZMAJA</vt:lpstr>
      <vt:lpstr>PowerPointova predstavitev</vt:lpstr>
      <vt:lpstr>Nadaljevanka, nanizanka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ODPRAVA ZELENEGA ZMAJA</dc:title>
  <dc:creator>user</dc:creator>
  <cp:lastModifiedBy>UPORABNIK</cp:lastModifiedBy>
  <cp:revision>14</cp:revision>
  <dcterms:created xsi:type="dcterms:W3CDTF">2017-03-07T09:01:56Z</dcterms:created>
  <dcterms:modified xsi:type="dcterms:W3CDTF">2020-03-18T09:45:54Z</dcterms:modified>
</cp:coreProperties>
</file>