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6" r:id="rId4"/>
    <p:sldId id="261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F54F9C-8B05-4A2D-B232-DEA0F7B7FC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A64CA7A-6D47-47FC-8D30-B0C955C96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0F45D88-BD36-4359-9B18-1EE08B73C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D4C1-CD4A-4344-82A8-1F90C0D5866E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E28210F-075A-4BFC-B6CE-96606311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453DB95-D2D1-4E66-943E-F1EF025BE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06C7-D178-4C8D-8A1F-498DFD5BB4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192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E7F546-FCDB-4991-B28F-25C329026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2C1B9F3C-5BFC-4B50-922C-7AABA1FC1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A0F98F8-E5BB-4F26-BEEF-76C5AFB13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D4C1-CD4A-4344-82A8-1F90C0D5866E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9CE9C5D-8D26-42B9-9B75-B1C21401E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D38F53B-BDF0-4B58-A134-404F7F813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06C7-D178-4C8D-8A1F-498DFD5BB4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638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C6C21D51-5281-403B-85EB-3EE7781E78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322FD2BB-C4F7-4939-870C-7D4DF9B4E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BFC6799-E250-4329-9619-8A1980E68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D4C1-CD4A-4344-82A8-1F90C0D5866E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5491FD9-FFF2-4FC8-952B-B5FB6B951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125FDFE-ABF2-498E-9FF0-411A0FD81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06C7-D178-4C8D-8A1F-498DFD5BB4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2379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FBFB4A-1194-4B10-BE5B-6C1FDB5D7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3BADD51-3B82-4F62-B314-EC269E671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1296326-9C96-4A7B-8DE1-25831CF6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D4C1-CD4A-4344-82A8-1F90C0D5866E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FBD3E94-6725-4AB9-A814-C8ED1B183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4835D08-7B83-4A88-B544-B8754537E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06C7-D178-4C8D-8A1F-498DFD5BB4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844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7D5882-E038-4401-9077-71704797A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53AAF3A-6617-462A-8D64-6FF0F25AD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B5DB5D7-6518-46BA-8BBB-254F4BFD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D4C1-CD4A-4344-82A8-1F90C0D5866E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8EC4446-7D7F-42B0-B045-557A70E13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352C7EA-06B9-457D-AE48-2A073F41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06C7-D178-4C8D-8A1F-498DFD5BB4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677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8D6240-A018-43A3-9484-00773A4CC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5B893C5-3F85-4E18-BCFE-1DB9CE60C1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A83DFF85-3958-4BDB-A004-2CA626BDB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F124BA34-46F5-45E2-9A6D-989B56DB0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D4C1-CD4A-4344-82A8-1F90C0D5866E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CD70132-8349-4875-8D47-CA70864F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6FE80DCB-112C-4F94-8FE5-FC898CA0E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06C7-D178-4C8D-8A1F-498DFD5BB4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4EC99A-1155-4F12-B2F9-6E0D2582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396A54B-D695-418D-9D26-5BAE2BFC5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B6CCAABC-09D3-4903-82B9-854BEA4F9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B5230F45-F2BB-43F2-8CD7-025A02A39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E294E5DD-3BEE-425C-963E-0D3D90C813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4C99EBCB-8AE6-4564-8718-952DDB99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D4C1-CD4A-4344-82A8-1F90C0D5866E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AAB3C554-AFBC-4AF5-B67E-732340F18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3A37AF4B-8CC5-4400-95E6-660DA0E68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06C7-D178-4C8D-8A1F-498DFD5BB4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2075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9997EE1-9425-4D88-A374-C85819368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DB5B69F9-36E9-4261-906D-61A70E16E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D4C1-CD4A-4344-82A8-1F90C0D5866E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792474CF-F4BC-4A58-A917-1E357B062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C78446CE-5A3F-492A-8B1E-1CAECD0DA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06C7-D178-4C8D-8A1F-498DFD5BB4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01595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F7DC5CBC-D7BC-4AFC-B963-C155B21AB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D4C1-CD4A-4344-82A8-1F90C0D5866E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63C467E1-3B61-424F-82D1-53E949490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9E1A51CB-6BFC-48F7-BE9D-9D1531A8A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06C7-D178-4C8D-8A1F-498DFD5BB4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420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39EA75-BC83-4460-B59B-B97664D6A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38B3EBE-89DD-4CD0-8587-BAE3A6041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CCAF4B9B-DD75-481B-81FD-9228A54D4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A3D6E93-73DA-448A-91B3-F4AF7828A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D4C1-CD4A-4344-82A8-1F90C0D5866E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870F6DF9-8A35-4C2D-8F2C-0B22C1CD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A2DC2D56-E27A-42AF-B4DE-C1C95951C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06C7-D178-4C8D-8A1F-498DFD5BB4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9526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CE2A158-93E4-4FB2-8A4A-17BF767DD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F390792A-A223-4F4E-8473-4F37EA2195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757F629D-A0A3-44E0-ABFA-98C821CC88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30ED5FD-2D34-43D8-8B4D-EABCC54E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D4C1-CD4A-4344-82A8-1F90C0D5866E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A007F00D-41A2-4EDB-95DE-2463ACDBD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9E4ABF1F-DB7B-4F9F-9CFA-173C78C3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06C7-D178-4C8D-8A1F-498DFD5BB4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0881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665F9AA7-B745-4A84-A349-5E4603E4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A1590C7-0B02-43FE-BC5D-5921C61F1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32D02FD-503F-45D9-8A9D-E2E95DBD09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BD4C1-CD4A-4344-82A8-1F90C0D5866E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114AC14-0968-4AE0-B305-E6D59DFC5B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59ABB72-AEE3-4FFD-9295-8A6095BA62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006C7-D178-4C8D-8A1F-498DFD5BB4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851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4B8038-9A5C-46B3-8418-3F9212C11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85831"/>
          </a:xfrm>
        </p:spPr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Pisno deljenje</a:t>
            </a:r>
          </a:p>
        </p:txBody>
      </p:sp>
      <p:pic>
        <p:nvPicPr>
          <p:cNvPr id="1026" name="Picture 2" descr="Rezultat iskanja slik za math clipart">
            <a:extLst>
              <a:ext uri="{FF2B5EF4-FFF2-40B4-BE49-F238E27FC236}">
                <a16:creationId xmlns:a16="http://schemas.microsoft.com/office/drawing/2014/main" id="{DB740BFC-93A5-4933-AD37-8D0137FD2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2498406"/>
            <a:ext cx="7762876" cy="410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3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008155-B413-4EAE-99FE-EBEB795C4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06" y="365125"/>
            <a:ext cx="10918794" cy="1325563"/>
          </a:xfrm>
        </p:spPr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PREVERI včerajšnje delo: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5775D38-605A-441D-B6B4-20394E792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697" y="1473693"/>
            <a:ext cx="11361754" cy="4703270"/>
          </a:xfrm>
        </p:spPr>
        <p:txBody>
          <a:bodyPr/>
          <a:lstStyle/>
          <a:p>
            <a:pPr marL="0" lvl="0" indent="0" hangingPunct="0">
              <a:buNone/>
            </a:pPr>
            <a:r>
              <a:rPr lang="sl-SI" dirty="0"/>
              <a:t>                                                                                   </a:t>
            </a:r>
          </a:p>
          <a:p>
            <a:pPr marL="0" indent="0" hangingPunct="0">
              <a:buNone/>
            </a:pPr>
            <a:r>
              <a:rPr lang="sl-SI" sz="2400" dirty="0"/>
              <a:t>2 3 4 5 : 30 =</a:t>
            </a:r>
            <a:r>
              <a:rPr lang="sl-SI" sz="2400" dirty="0">
                <a:solidFill>
                  <a:srgbClr val="00B0F0"/>
                </a:solidFill>
              </a:rPr>
              <a:t>78, ost.5</a:t>
            </a:r>
            <a:r>
              <a:rPr lang="sl-SI" sz="2400" dirty="0"/>
              <a:t>         1 4 5 7 : 40 =</a:t>
            </a:r>
            <a:r>
              <a:rPr lang="sl-SI" sz="2400" dirty="0">
                <a:solidFill>
                  <a:srgbClr val="00B0F0"/>
                </a:solidFill>
              </a:rPr>
              <a:t>36, ost.17            </a:t>
            </a:r>
            <a:r>
              <a:rPr lang="sl-SI" sz="2400" dirty="0"/>
              <a:t>3 4 1 6 : 20 = </a:t>
            </a:r>
            <a:r>
              <a:rPr lang="sl-SI" sz="2400" dirty="0">
                <a:solidFill>
                  <a:srgbClr val="00B0F0"/>
                </a:solidFill>
              </a:rPr>
              <a:t>170, ost.16</a:t>
            </a:r>
          </a:p>
          <a:p>
            <a:pPr marL="0" indent="0" hangingPunct="0">
              <a:buNone/>
            </a:pPr>
            <a:endParaRPr lang="sl-SI" dirty="0"/>
          </a:p>
          <a:p>
            <a:pPr marL="0" lvl="0" indent="0" hangingPunct="0">
              <a:buNone/>
            </a:pPr>
            <a:endParaRPr lang="sl-SI" dirty="0"/>
          </a:p>
          <a:p>
            <a:pPr marL="0" indent="0" hangingPunct="0">
              <a:buNone/>
            </a:pPr>
            <a:r>
              <a:rPr lang="sl-SI" sz="2400" dirty="0"/>
              <a:t>2 4 5 6  : 37 =</a:t>
            </a:r>
            <a:r>
              <a:rPr lang="sl-SI" sz="2400" dirty="0">
                <a:solidFill>
                  <a:srgbClr val="00B0F0"/>
                </a:solidFill>
              </a:rPr>
              <a:t>66, ost 14       </a:t>
            </a:r>
            <a:r>
              <a:rPr lang="sl-SI" sz="2400" dirty="0"/>
              <a:t>5 6 2 1 8  : 42 =</a:t>
            </a:r>
            <a:r>
              <a:rPr lang="sl-SI" sz="2400" dirty="0">
                <a:solidFill>
                  <a:srgbClr val="00B0F0"/>
                </a:solidFill>
              </a:rPr>
              <a:t>1338, ost.22       </a:t>
            </a:r>
            <a:r>
              <a:rPr lang="sl-SI" sz="2400" dirty="0"/>
              <a:t>1 2 6 4 3 2 : 89 =</a:t>
            </a:r>
            <a:r>
              <a:rPr lang="sl-SI" sz="2400" dirty="0">
                <a:solidFill>
                  <a:srgbClr val="00B0F0"/>
                </a:solidFill>
              </a:rPr>
              <a:t>1420, ost.52</a:t>
            </a:r>
          </a:p>
          <a:p>
            <a:pPr marL="0" indent="0" hangingPunct="0">
              <a:buNone/>
            </a:pPr>
            <a:endParaRPr lang="sl-SI" dirty="0"/>
          </a:p>
          <a:p>
            <a:pPr marL="0" indent="0" hangingPunct="0">
              <a:buNone/>
            </a:pPr>
            <a:r>
              <a:rPr lang="sl-SI" b="1" dirty="0">
                <a:solidFill>
                  <a:srgbClr val="00B050"/>
                </a:solidFill>
              </a:rPr>
              <a:t>DELO V DZ / str. </a:t>
            </a:r>
            <a:r>
              <a:rPr lang="sl-SI" b="1" dirty="0">
                <a:solidFill>
                  <a:srgbClr val="FF0000"/>
                </a:solidFill>
              </a:rPr>
              <a:t>44</a:t>
            </a:r>
            <a:r>
              <a:rPr lang="sl-SI" b="1" dirty="0">
                <a:solidFill>
                  <a:srgbClr val="00B050"/>
                </a:solidFill>
              </a:rPr>
              <a:t> / </a:t>
            </a:r>
            <a:r>
              <a:rPr lang="sl-SI" b="1" dirty="0" err="1">
                <a:solidFill>
                  <a:srgbClr val="00B050"/>
                </a:solidFill>
              </a:rPr>
              <a:t>nal</a:t>
            </a:r>
            <a:r>
              <a:rPr lang="sl-SI" b="1" dirty="0">
                <a:solidFill>
                  <a:srgbClr val="00B050"/>
                </a:solidFill>
              </a:rPr>
              <a:t>. </a:t>
            </a:r>
            <a:r>
              <a:rPr lang="sl-SI" b="1" dirty="0">
                <a:solidFill>
                  <a:srgbClr val="FF0000"/>
                </a:solidFill>
              </a:rPr>
              <a:t>1, 2, 3, 4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2050" name="Picture 2" descr="Rezultat iskanja slik za school clipart">
            <a:extLst>
              <a:ext uri="{FF2B5EF4-FFF2-40B4-BE49-F238E27FC236}">
                <a16:creationId xmlns:a16="http://schemas.microsoft.com/office/drawing/2014/main" id="{ECB8CD78-83EA-48CD-9527-040ABB09B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412" y="5114924"/>
            <a:ext cx="2424513" cy="1501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Slika 5" descr="Rezultat iskanja slik za math clipart">
            <a:extLst>
              <a:ext uri="{FF2B5EF4-FFF2-40B4-BE49-F238E27FC236}">
                <a16:creationId xmlns:a16="http://schemas.microsoft.com/office/drawing/2014/main" id="{731DA000-A47D-4DEA-80E3-93C1596419C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9851" y="428086"/>
            <a:ext cx="1371600" cy="1464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6208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>
            <a:extLst>
              <a:ext uri="{FF2B5EF4-FFF2-40B4-BE49-F238E27FC236}">
                <a16:creationId xmlns:a16="http://schemas.microsoft.com/office/drawing/2014/main" id="{0E40EE86-632F-4DD8-A8E9-15B2B73434F2}"/>
              </a:ext>
            </a:extLst>
          </p:cNvPr>
          <p:cNvSpPr/>
          <p:nvPr/>
        </p:nvSpPr>
        <p:spPr>
          <a:xfrm>
            <a:off x="1099389" y="802974"/>
            <a:ext cx="55903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0"/>
            <a:r>
              <a:rPr lang="sl-SI" sz="2400" b="1" dirty="0">
                <a:solidFill>
                  <a:srgbClr val="00B050"/>
                </a:solidFill>
              </a:rPr>
              <a:t>PREVERI DELO V DZ / str. </a:t>
            </a:r>
            <a:r>
              <a:rPr lang="sl-SI" sz="2400" b="1" dirty="0">
                <a:solidFill>
                  <a:srgbClr val="FF0000"/>
                </a:solidFill>
              </a:rPr>
              <a:t>44</a:t>
            </a:r>
            <a:r>
              <a:rPr lang="sl-SI" sz="2400" b="1" dirty="0">
                <a:solidFill>
                  <a:srgbClr val="00B050"/>
                </a:solidFill>
              </a:rPr>
              <a:t> / </a:t>
            </a:r>
            <a:r>
              <a:rPr lang="sl-SI" sz="2400" b="1" dirty="0" err="1">
                <a:solidFill>
                  <a:srgbClr val="00B050"/>
                </a:solidFill>
              </a:rPr>
              <a:t>nal</a:t>
            </a:r>
            <a:r>
              <a:rPr lang="sl-SI" sz="2400" b="1" dirty="0">
                <a:solidFill>
                  <a:srgbClr val="00B050"/>
                </a:solidFill>
              </a:rPr>
              <a:t>. </a:t>
            </a:r>
            <a:r>
              <a:rPr lang="sl-SI" sz="2400" b="1" dirty="0">
                <a:solidFill>
                  <a:srgbClr val="FF0000"/>
                </a:solidFill>
              </a:rPr>
              <a:t>1, 2, 3, 4</a:t>
            </a:r>
          </a:p>
        </p:txBody>
      </p:sp>
      <p:pic>
        <p:nvPicPr>
          <p:cNvPr id="6" name="Slika 5" descr="Rezultat iskanja slik za math clipart">
            <a:extLst>
              <a:ext uri="{FF2B5EF4-FFF2-40B4-BE49-F238E27FC236}">
                <a16:creationId xmlns:a16="http://schemas.microsoft.com/office/drawing/2014/main" id="{B8F77CF6-4DE5-4AD5-9153-04BCF699B4F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575" y="428086"/>
            <a:ext cx="1666876" cy="1676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E98A3E27-96E0-484D-BB0E-989BC01E5C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824" y="1838325"/>
            <a:ext cx="8356153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4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8AE29B6-6DF2-4CD2-938D-F19A0D539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2950"/>
            <a:ext cx="10515600" cy="5434013"/>
          </a:xfrm>
        </p:spPr>
        <p:txBody>
          <a:bodyPr/>
          <a:lstStyle/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UTRJEVANJE: Račune prepiši v zvezek in izračunaj. Naredi tudi preizkus.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Označba mesta vsebine 3" descr="Rezultat iskanja slik za PENCIL CLIPART">
            <a:extLst>
              <a:ext uri="{FF2B5EF4-FFF2-40B4-BE49-F238E27FC236}">
                <a16:creationId xmlns:a16="http://schemas.microsoft.com/office/drawing/2014/main" id="{51D9D425-C73F-4229-99AB-7067F1688C9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390" y="285882"/>
            <a:ext cx="817486" cy="93923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A7C82275-E6F4-460C-9E22-1E505E958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24116"/>
              </p:ext>
            </p:extLst>
          </p:nvPr>
        </p:nvGraphicFramePr>
        <p:xfrm>
          <a:off x="1243965" y="1295875"/>
          <a:ext cx="7225332" cy="45278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27573">
                  <a:extLst>
                    <a:ext uri="{9D8B030D-6E8A-4147-A177-3AD203B41FA5}">
                      <a16:colId xmlns:a16="http://schemas.microsoft.com/office/drawing/2014/main" val="2916528625"/>
                    </a:ext>
                  </a:extLst>
                </a:gridCol>
                <a:gridCol w="2427483">
                  <a:extLst>
                    <a:ext uri="{9D8B030D-6E8A-4147-A177-3AD203B41FA5}">
                      <a16:colId xmlns:a16="http://schemas.microsoft.com/office/drawing/2014/main" val="1038393673"/>
                    </a:ext>
                  </a:extLst>
                </a:gridCol>
                <a:gridCol w="2570276">
                  <a:extLst>
                    <a:ext uri="{9D8B030D-6E8A-4147-A177-3AD203B41FA5}">
                      <a16:colId xmlns:a16="http://schemas.microsoft.com/office/drawing/2014/main" val="4085186255"/>
                    </a:ext>
                  </a:extLst>
                </a:gridCol>
              </a:tblGrid>
              <a:tr h="2359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</a:rPr>
                        <a:t>56723 : 12 =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 </a:t>
                      </a:r>
                      <a:r>
                        <a:rPr lang="sl-SI" sz="2400" dirty="0">
                          <a:effectLst/>
                        </a:rPr>
                        <a:t>pr.</a:t>
                      </a:r>
                      <a:endParaRPr lang="sl-SI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</a:rPr>
                        <a:t>78542 : 15 =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400" dirty="0">
                          <a:effectLst/>
                        </a:rPr>
                        <a:t>pr.</a:t>
                      </a:r>
                      <a:endParaRPr lang="sl-SI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</a:rPr>
                        <a:t>457865 : 17 =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400" dirty="0">
                          <a:effectLst/>
                        </a:rPr>
                        <a:t>pr.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7397058"/>
                  </a:ext>
                </a:extLst>
              </a:tr>
              <a:tr h="2168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</a:rPr>
                        <a:t>12398 : 25 =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400" dirty="0">
                          <a:effectLst/>
                        </a:rPr>
                        <a:t>pr.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</a:rPr>
                        <a:t>567981 : 36 =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400" dirty="0">
                          <a:effectLst/>
                        </a:rPr>
                        <a:t>pr.</a:t>
                      </a:r>
                      <a:endParaRPr lang="sl-SI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</a:rPr>
                        <a:t>658743 : 56 =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400" dirty="0">
                          <a:effectLst/>
                        </a:rPr>
                        <a:t>pr.</a:t>
                      </a:r>
                      <a:endParaRPr lang="sl-SI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8244061"/>
                  </a:ext>
                </a:extLst>
              </a:tr>
            </a:tbl>
          </a:graphicData>
        </a:graphic>
      </p:graphicFrame>
      <p:sp>
        <p:nvSpPr>
          <p:cNvPr id="6" name="PoljeZBesedilom 5">
            <a:extLst>
              <a:ext uri="{FF2B5EF4-FFF2-40B4-BE49-F238E27FC236}">
                <a16:creationId xmlns:a16="http://schemas.microsoft.com/office/drawing/2014/main" id="{30D5357E-9CC3-4EBE-AC7D-D1E21F697C16}"/>
              </a:ext>
            </a:extLst>
          </p:cNvPr>
          <p:cNvSpPr txBox="1"/>
          <p:nvPr/>
        </p:nvSpPr>
        <p:spPr>
          <a:xfrm>
            <a:off x="8708995" y="3160450"/>
            <a:ext cx="3160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>
                <a:solidFill>
                  <a:srgbClr val="00B050"/>
                </a:solidFill>
              </a:rPr>
              <a:t>DZ str. 45 / </a:t>
            </a:r>
            <a:r>
              <a:rPr lang="sl-SI" sz="2400" b="1" dirty="0" err="1">
                <a:solidFill>
                  <a:srgbClr val="00B050"/>
                </a:solidFill>
              </a:rPr>
              <a:t>nal</a:t>
            </a:r>
            <a:r>
              <a:rPr lang="sl-SI" sz="2400" b="1" dirty="0">
                <a:solidFill>
                  <a:srgbClr val="00B050"/>
                </a:solidFill>
              </a:rPr>
              <a:t>. 5, 6, 7</a:t>
            </a:r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0D92FAA6-03FE-4454-8E6D-A64DD5545DA4}"/>
              </a:ext>
            </a:extLst>
          </p:cNvPr>
          <p:cNvSpPr/>
          <p:nvPr/>
        </p:nvSpPr>
        <p:spPr>
          <a:xfrm>
            <a:off x="9277165" y="2272683"/>
            <a:ext cx="1038687" cy="6924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5400" b="1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488050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210</Words>
  <Application>Microsoft Office PowerPoint</Application>
  <PresentationFormat>Širokozaslonsko</PresentationFormat>
  <Paragraphs>56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Officeova tema</vt:lpstr>
      <vt:lpstr>Pisno deljenje</vt:lpstr>
      <vt:lpstr>PREVERI včerajšnje delo: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Pisno deljenje</dc:title>
  <dc:creator>UPORABNIK</dc:creator>
  <cp:lastModifiedBy>UPORABNIK</cp:lastModifiedBy>
  <cp:revision>3</cp:revision>
  <dcterms:created xsi:type="dcterms:W3CDTF">2020-03-23T14:30:25Z</dcterms:created>
  <dcterms:modified xsi:type="dcterms:W3CDTF">2020-03-23T14:55:37Z</dcterms:modified>
</cp:coreProperties>
</file>