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BD676E-0C1A-48DF-B663-70C69211F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D0300ED-B244-4F6F-B27A-DAE01494A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641F3E0-9158-4BA1-B3B2-30F93730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453EBB1-2B3C-472B-BBAA-C1471D6C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5EB418F-F374-4F26-9EA1-29EE0F7B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7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AFA1A0-DCE5-4E95-A1F3-C612BB55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30C8F7B-807C-4D2B-B7A2-0B2338AF5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66764CA-4010-48B8-B01A-526B5E50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EC7F23-E256-45E3-93F0-6ACFC6CE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5CAAF2B-F8AF-4169-9450-3C4B6632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736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BEC6BBAB-BEF4-4911-B902-0D05A81BB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C31CFAF-E7E5-499D-B975-9EF2AE078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7A2809D-19BB-484D-A8E3-8E351552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8059227-F8C0-46A0-8005-17C8D9E5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2997C61-C0AE-4C62-A44D-E061B7D0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02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EEC0D2-59B8-4B5B-8E4E-A981E9FF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25D7D3A-2CAB-4EC9-B7DB-AB9EDEA7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5074C46-2CDE-4566-8E60-700F7D9E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BA144-DDCA-461A-A02E-FE32C6C8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4ABEFB2-E286-4BD3-864C-0913F4FA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708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64010F-0544-46AD-B890-625E3503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835EC75-BBFA-4A97-99FD-DD54CD34B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4662949-BE03-42C3-8888-7FD3A6A86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06729BD-A561-4B23-A2C4-E0905B62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9C05ADF-76F0-41F2-9D9E-272CE507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71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8388F1-8813-408F-BB18-B6366795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4800E1B-3E3C-42FB-9720-6CEB125DB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6CCC60A-A771-4391-8A27-FC0CDAC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AAD7408-3C93-4715-BB1D-CCB54733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8B8B9C3-3473-4CD2-BD61-E11EF35F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FAF09FB-5B2E-41D7-BB7F-60E5869F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209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BE1E7A-A2C7-4B74-9696-3987FC42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EAF16F8-D140-4C38-BB2C-5BA8DA6CD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10A3F12-0C16-4E84-AA0A-32D0B307F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1B7BEB3-8AC9-4C21-8706-1BC25FE64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FD9CEAAD-D801-4285-A65E-64D1E8295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08D1B0E-ED3D-4A8A-B82A-F4BAFC95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BEC2B6F1-43A0-4520-B51D-36732EAF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1F9C0F3-191F-479A-B278-77F08F95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128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6A07FD-8016-49DD-98AE-F023292F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E55788E6-3CB7-4DEA-A791-31D558A1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BA3B4DE-184C-433C-B613-73903C7C7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4750CB7-A1EB-439F-96D6-381E5CAD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297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0F0E591-59AC-42B2-8409-82B4DF87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BFB3C0E-1AE3-4A8F-AAD6-5CC1F963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C7D29A58-111B-4400-93BC-E6588763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87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33116F-6586-4900-AF7A-74CF3BF1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46B3332-7CE4-4F7C-8113-F8D3A8457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DDAD760-80D7-4478-A028-D25146B38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414E228-EF4B-41A5-9FD8-DFCEDF516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6ECC336-9D2F-46E1-BA9E-5075438D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FDD64F7-6550-49F1-9839-2324627D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477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AF9792-CB0B-4533-9612-2468FC6D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9C5731A-575E-45CA-AB38-25EF517E8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60239BB-7AD0-448D-9848-68CA856D7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56D4CEE-0BD0-4685-86E2-A8D739BEC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C6F5D90-FB72-4090-AA05-8C9A7AFE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140F98-9AD5-48ED-9B03-A6B8E83C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96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261120F-1257-4BCD-907F-47EC683F6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E068AA3-6D38-4DE7-96FC-8B9086E99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0DE00CA-0A47-4BC3-B127-B9FBD0876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A8A8-50AB-4BBD-BE66-3489C46FB83B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015C4CA-6225-4C6B-8AEB-C7411CD8E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DD2B404-EECD-4B92-83D5-4E1E2256F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9A3C-BD54-4ED9-82B7-BE847C3E38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321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D48DC5-6806-43ED-B628-E1D208742B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TRIMESTNI DELJENEC, DVOMESTNI DELITELJ 2.</a:t>
            </a:r>
          </a:p>
        </p:txBody>
      </p:sp>
    </p:spTree>
    <p:extLst>
      <p:ext uri="{BB962C8B-B14F-4D97-AF65-F5344CB8AC3E}">
        <p14:creationId xmlns:p14="http://schemas.microsoft.com/office/powerpoint/2010/main" val="50286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3FC4DD-511E-4B89-B727-A94118AE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S pomočjo rešitev si preglej včerajšnje samostojno delo: </a:t>
            </a:r>
            <a:r>
              <a:rPr lang="sl-SI" sz="4000" dirty="0"/>
              <a:t>DZ str. 40 in 41 / </a:t>
            </a:r>
            <a:r>
              <a:rPr lang="sl-SI" sz="4000" dirty="0" err="1"/>
              <a:t>nal</a:t>
            </a:r>
            <a:r>
              <a:rPr lang="sl-SI" sz="4000" dirty="0"/>
              <a:t>. 1, 2, 3</a:t>
            </a:r>
            <a:br>
              <a:rPr lang="sl-SI" sz="4000" dirty="0"/>
            </a:br>
            <a:endParaRPr lang="sl-SI" sz="4000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58CEA7D-7796-45FC-BFA2-7467DF2B1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F14667F-ACF4-4AE8-9657-AA76E9A44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5" y="1304925"/>
            <a:ext cx="6571799" cy="5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1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81974A9-32ED-427E-9CDE-F4AB58B1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250"/>
            <a:ext cx="10515600" cy="5759713"/>
          </a:xfrm>
        </p:spPr>
        <p:txBody>
          <a:bodyPr/>
          <a:lstStyle/>
          <a:p>
            <a:pPr marL="0" indent="0">
              <a:buNone/>
            </a:pPr>
            <a:r>
              <a:rPr lang="sl-SI" b="1" i="1" u="sng" dirty="0">
                <a:solidFill>
                  <a:srgbClr val="FF0000"/>
                </a:solidFill>
              </a:rPr>
              <a:t>Ponovimo dejstva o deljenju, ki jih že poznamo:</a:t>
            </a:r>
          </a:p>
          <a:p>
            <a:pPr marL="514350" indent="-514350">
              <a:buAutoNum type="arabicPeriod"/>
            </a:pPr>
            <a:r>
              <a:rPr lang="sl-SI" dirty="0"/>
              <a:t>Vmesni ali končni ostanek </a:t>
            </a:r>
            <a:r>
              <a:rPr lang="sl-SI" dirty="0">
                <a:solidFill>
                  <a:srgbClr val="FF0000"/>
                </a:solidFill>
              </a:rPr>
              <a:t>ne sme biti večji </a:t>
            </a:r>
            <a:r>
              <a:rPr lang="sl-SI" dirty="0"/>
              <a:t>ali enak kot delitelj. Če do tega pride, moramo </a:t>
            </a:r>
            <a:r>
              <a:rPr lang="sl-SI" dirty="0">
                <a:solidFill>
                  <a:srgbClr val="FF0000"/>
                </a:solidFill>
              </a:rPr>
              <a:t>količnik povečati</a:t>
            </a:r>
            <a:r>
              <a:rPr lang="sl-SI" dirty="0"/>
              <a:t>.</a:t>
            </a:r>
          </a:p>
          <a:p>
            <a:pPr marL="514350" indent="-514350">
              <a:buAutoNum type="arabicPeriod"/>
            </a:pPr>
            <a:r>
              <a:rPr lang="sl-SI" dirty="0">
                <a:solidFill>
                  <a:srgbClr val="FF0000"/>
                </a:solidFill>
              </a:rPr>
              <a:t>Največji ostanek </a:t>
            </a:r>
            <a:r>
              <a:rPr lang="sl-SI" dirty="0"/>
              <a:t>je vedno za </a:t>
            </a:r>
            <a:r>
              <a:rPr lang="sl-SI" dirty="0">
                <a:solidFill>
                  <a:srgbClr val="FF0000"/>
                </a:solidFill>
              </a:rPr>
              <a:t>eno manjši </a:t>
            </a:r>
            <a:r>
              <a:rPr lang="sl-SI" dirty="0"/>
              <a:t>od delitelja ( Npr.: Če je delitelj 19, je lahko največji ostanek 18.)</a:t>
            </a:r>
          </a:p>
          <a:p>
            <a:pPr marL="0" indent="0">
              <a:buNone/>
            </a:pPr>
            <a:r>
              <a:rPr lang="sl-SI" b="1" i="1" u="sng" dirty="0">
                <a:solidFill>
                  <a:srgbClr val="00B0F0"/>
                </a:solidFill>
              </a:rPr>
              <a:t>Oglejmo si Cofov problem: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E4EEDC8-C04C-4B1D-90AF-5EC3DC2FE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916" y="2862229"/>
            <a:ext cx="3307950" cy="353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7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C22B6FC-139B-4EA8-A122-6F355E56D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314323"/>
            <a:ext cx="11742122" cy="6305551"/>
          </a:xfrm>
          <a:prstGeom prst="rect">
            <a:avLst/>
          </a:prstGeom>
        </p:spPr>
      </p:pic>
      <p:sp>
        <p:nvSpPr>
          <p:cNvPr id="6" name="Zvezda: 6 krakov 5">
            <a:extLst>
              <a:ext uri="{FF2B5EF4-FFF2-40B4-BE49-F238E27FC236}">
                <a16:creationId xmlns:a16="http://schemas.microsoft.com/office/drawing/2014/main" id="{932B9C0A-69DF-49B0-87E2-AD88EB8565FA}"/>
              </a:ext>
            </a:extLst>
          </p:cNvPr>
          <p:cNvSpPr/>
          <p:nvPr/>
        </p:nvSpPr>
        <p:spPr>
          <a:xfrm>
            <a:off x="7629525" y="5029200"/>
            <a:ext cx="676275" cy="771525"/>
          </a:xfrm>
          <a:prstGeom prst="star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100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7D539B-AB6C-40E6-9E59-85822F23D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293"/>
            <a:ext cx="10515600" cy="56176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l-SI" b="1" dirty="0">
                <a:solidFill>
                  <a:srgbClr val="FF0000"/>
                </a:solidFill>
              </a:rPr>
              <a:t>Ocenjeni količnik včasih ne ustreza in ga moramo povečati</a:t>
            </a: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     </a:t>
            </a:r>
            <a:r>
              <a:rPr lang="sl-SI" dirty="0"/>
              <a:t>5 9</a:t>
            </a:r>
            <a:r>
              <a:rPr lang="sl-SI" sz="1400" b="1" dirty="0">
                <a:solidFill>
                  <a:srgbClr val="FF0000"/>
                </a:solidFill>
              </a:rPr>
              <a:t>˩</a:t>
            </a:r>
            <a:r>
              <a:rPr lang="sl-SI" dirty="0"/>
              <a:t> 1 : 17 = 2                                         17 </a:t>
            </a:r>
            <a:r>
              <a:rPr lang="sl-SI" dirty="0">
                <a:solidFill>
                  <a:srgbClr val="FF0000"/>
                </a:solidFill>
              </a:rPr>
              <a:t>zaokrožimo</a:t>
            </a:r>
            <a:r>
              <a:rPr lang="sl-SI" dirty="0"/>
              <a:t> na </a:t>
            </a:r>
            <a:r>
              <a:rPr lang="sl-SI" dirty="0">
                <a:solidFill>
                  <a:srgbClr val="FF0000"/>
                </a:solidFill>
              </a:rPr>
              <a:t>20</a:t>
            </a:r>
          </a:p>
          <a:p>
            <a:pPr marL="0" indent="0">
              <a:buNone/>
            </a:pPr>
            <a:r>
              <a:rPr lang="sl-SI" dirty="0"/>
              <a:t>   -</a:t>
            </a:r>
            <a:r>
              <a:rPr lang="sl-SI" u="sng" dirty="0"/>
              <a:t>3 4</a:t>
            </a:r>
            <a:r>
              <a:rPr lang="sl-SI" dirty="0"/>
              <a:t>                                                             20 gre </a:t>
            </a:r>
            <a:r>
              <a:rPr lang="sl-SI" dirty="0">
                <a:solidFill>
                  <a:srgbClr val="FF0000"/>
                </a:solidFill>
              </a:rPr>
              <a:t>2x</a:t>
            </a:r>
            <a:r>
              <a:rPr lang="sl-SI" dirty="0"/>
              <a:t> v 59 /    </a:t>
            </a:r>
            <a:r>
              <a:rPr lang="sl-SI" u="sng" dirty="0"/>
              <a:t>17 ∙ 2</a:t>
            </a:r>
          </a:p>
          <a:p>
            <a:pPr marL="0" indent="0">
              <a:buNone/>
            </a:pPr>
            <a:r>
              <a:rPr lang="sl-SI" dirty="0"/>
              <a:t>     2 5  </a:t>
            </a:r>
            <a:r>
              <a:rPr lang="sl-SI" sz="4000" dirty="0">
                <a:solidFill>
                  <a:srgbClr val="FF0000"/>
                </a:solidFill>
              </a:rPr>
              <a:t>! </a:t>
            </a:r>
            <a:r>
              <a:rPr lang="sl-SI" sz="1800" dirty="0">
                <a:solidFill>
                  <a:srgbClr val="FF0000"/>
                </a:solidFill>
              </a:rPr>
              <a:t>( Ostanek je večji od delitelja!)</a:t>
            </a:r>
            <a:r>
              <a:rPr lang="sl-SI" dirty="0"/>
              <a:t>                                                        3 4</a:t>
            </a:r>
          </a:p>
          <a:p>
            <a:pPr marL="0" indent="0">
              <a:buNone/>
            </a:pPr>
            <a:r>
              <a:rPr lang="sl-SI" dirty="0"/>
              <a:t>      </a:t>
            </a:r>
          </a:p>
          <a:p>
            <a:pPr marL="0" indent="0">
              <a:buNone/>
            </a:pPr>
            <a:r>
              <a:rPr lang="sl-SI" dirty="0"/>
              <a:t>   5 9</a:t>
            </a:r>
            <a:r>
              <a:rPr lang="sl-SI" sz="1400" b="1" dirty="0">
                <a:solidFill>
                  <a:srgbClr val="FF0000"/>
                </a:solidFill>
              </a:rPr>
              <a:t>˩</a:t>
            </a:r>
            <a:r>
              <a:rPr lang="sl-SI" dirty="0"/>
              <a:t> 1 : 17 = 3 4                                             </a:t>
            </a:r>
            <a:r>
              <a:rPr lang="sl-SI" u="sng" dirty="0"/>
              <a:t>3 4 ∙ 1 7</a:t>
            </a:r>
          </a:p>
          <a:p>
            <a:pPr>
              <a:buFontTx/>
              <a:buChar char="-"/>
            </a:pPr>
            <a:r>
              <a:rPr lang="sl-SI" u="sng" dirty="0"/>
              <a:t>5 1</a:t>
            </a:r>
            <a:r>
              <a:rPr lang="sl-SI" dirty="0"/>
              <a:t>                                                                        3 4</a:t>
            </a:r>
          </a:p>
          <a:p>
            <a:pPr marL="0" indent="0">
              <a:buNone/>
            </a:pPr>
            <a:r>
              <a:rPr lang="sl-SI" dirty="0"/>
              <a:t>      8 1                                                                  </a:t>
            </a:r>
            <a:r>
              <a:rPr lang="sl-SI" u="sng" dirty="0"/>
              <a:t>+ 2 3 8</a:t>
            </a:r>
          </a:p>
          <a:p>
            <a:pPr>
              <a:buFontTx/>
              <a:buChar char="-"/>
            </a:pPr>
            <a:r>
              <a:rPr lang="sl-SI" u="sng" dirty="0"/>
              <a:t>   6 8</a:t>
            </a:r>
            <a:r>
              <a:rPr lang="sl-SI" dirty="0"/>
              <a:t>                                                                      5 7 8</a:t>
            </a:r>
          </a:p>
          <a:p>
            <a:pPr marL="0" indent="0">
              <a:buNone/>
            </a:pPr>
            <a:r>
              <a:rPr lang="sl-SI" dirty="0"/>
              <a:t>      </a:t>
            </a:r>
            <a:r>
              <a:rPr lang="sl-SI" dirty="0">
                <a:solidFill>
                  <a:srgbClr val="00B0F0"/>
                </a:solidFill>
              </a:rPr>
              <a:t>1 3</a:t>
            </a:r>
            <a:r>
              <a:rPr lang="sl-SI" dirty="0"/>
              <a:t> ost.                                                           </a:t>
            </a:r>
            <a:r>
              <a:rPr lang="sl-SI" u="sng" dirty="0"/>
              <a:t>+     </a:t>
            </a:r>
            <a:r>
              <a:rPr lang="sl-SI" u="sng" dirty="0">
                <a:solidFill>
                  <a:srgbClr val="00B0F0"/>
                </a:solidFill>
              </a:rPr>
              <a:t>1 3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                     5 9 1</a:t>
            </a:r>
          </a:p>
          <a:p>
            <a:pPr marL="0" indent="0">
              <a:buNone/>
            </a:pPr>
            <a:r>
              <a:rPr lang="sl-SI" dirty="0"/>
              <a:t>                                                            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id="{C6EDEB65-85E5-4B44-83F4-9AFCEDB31B5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0" y="157162"/>
            <a:ext cx="909243" cy="8334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D9DBADC3-2559-47A5-A3BF-99AEC24EBB9D}"/>
              </a:ext>
            </a:extLst>
          </p:cNvPr>
          <p:cNvSpPr txBox="1"/>
          <p:nvPr/>
        </p:nvSpPr>
        <p:spPr>
          <a:xfrm>
            <a:off x="9363075" y="157162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18. 3. 2020</a:t>
            </a:r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AF7DDA51-CE09-4C64-9BEA-7B98F67A9E9C}"/>
              </a:ext>
            </a:extLst>
          </p:cNvPr>
          <p:cNvCxnSpPr/>
          <p:nvPr/>
        </p:nvCxnSpPr>
        <p:spPr>
          <a:xfrm flipV="1">
            <a:off x="2956265" y="1318334"/>
            <a:ext cx="0" cy="7989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Pravokotnik 7">
            <a:extLst>
              <a:ext uri="{FF2B5EF4-FFF2-40B4-BE49-F238E27FC236}">
                <a16:creationId xmlns:a16="http://schemas.microsoft.com/office/drawing/2014/main" id="{A2329E13-77C3-4721-B9AB-02E3040DCF16}"/>
              </a:ext>
            </a:extLst>
          </p:cNvPr>
          <p:cNvSpPr/>
          <p:nvPr/>
        </p:nvSpPr>
        <p:spPr>
          <a:xfrm>
            <a:off x="3080551" y="1500326"/>
            <a:ext cx="497148" cy="435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FF0000"/>
                </a:solidFill>
              </a:rPr>
              <a:t>+1</a:t>
            </a:r>
          </a:p>
        </p:txBody>
      </p: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id="{4C7F0CA1-6817-4AB9-B60E-15640E56E884}"/>
              </a:ext>
            </a:extLst>
          </p:cNvPr>
          <p:cNvCxnSpPr/>
          <p:nvPr/>
        </p:nvCxnSpPr>
        <p:spPr>
          <a:xfrm flipH="1">
            <a:off x="2840854" y="2396971"/>
            <a:ext cx="239697" cy="5060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00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4CD54BB-F438-4B99-B64F-C9ED18163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761"/>
            <a:ext cx="10800426" cy="5724202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Vaja dela mojstra! Račune prepiši v zvezek in jih izračunaj.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</p:txBody>
      </p:sp>
      <p:pic>
        <p:nvPicPr>
          <p:cNvPr id="4" name="Označba mesta vsebine 3" descr="Rezultat iskanja slik za PENCIL CLIPART">
            <a:extLst>
              <a:ext uri="{FF2B5EF4-FFF2-40B4-BE49-F238E27FC236}">
                <a16:creationId xmlns:a16="http://schemas.microsoft.com/office/drawing/2014/main" id="{ABC81DD8-2D7D-4A40-B09D-AE7CDCAE69E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557" y="198314"/>
            <a:ext cx="909243" cy="833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700231BD-286A-41CB-A1E4-D67A53E18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49" y="1423987"/>
            <a:ext cx="1781175" cy="4452938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ED18D036-3002-4243-B84A-AF03531E40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0551" y="1306550"/>
            <a:ext cx="1781175" cy="4687812"/>
          </a:xfrm>
          <a:prstGeom prst="rect">
            <a:avLst/>
          </a:prstGeom>
        </p:spPr>
      </p:pic>
      <p:sp>
        <p:nvSpPr>
          <p:cNvPr id="8" name="Pravokotnik 7">
            <a:extLst>
              <a:ext uri="{FF2B5EF4-FFF2-40B4-BE49-F238E27FC236}">
                <a16:creationId xmlns:a16="http://schemas.microsoft.com/office/drawing/2014/main" id="{D473F982-7BB0-4E5B-8560-BAF1B8C48172}"/>
              </a:ext>
            </a:extLst>
          </p:cNvPr>
          <p:cNvSpPr/>
          <p:nvPr/>
        </p:nvSpPr>
        <p:spPr>
          <a:xfrm>
            <a:off x="8101077" y="4341087"/>
            <a:ext cx="3510151" cy="14914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b="1" dirty="0">
                <a:solidFill>
                  <a:srgbClr val="00B050"/>
                </a:solidFill>
              </a:rPr>
              <a:t>DZ str. 42 / </a:t>
            </a:r>
            <a:r>
              <a:rPr lang="sl-SI" sz="3200" b="1" dirty="0" err="1">
                <a:solidFill>
                  <a:srgbClr val="00B050"/>
                </a:solidFill>
              </a:rPr>
              <a:t>nal</a:t>
            </a:r>
            <a:r>
              <a:rPr lang="sl-SI" sz="3200" b="1" dirty="0">
                <a:solidFill>
                  <a:srgbClr val="00B050"/>
                </a:solidFill>
              </a:rPr>
              <a:t>. 1, 2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993D9586-9129-42A4-89CD-1C0102EDBD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4875" y="1558089"/>
            <a:ext cx="2726280" cy="262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214</Words>
  <Application>Microsoft Office PowerPoint</Application>
  <PresentationFormat>Širokozaslonsko</PresentationFormat>
  <Paragraphs>23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TRIMESTNI DELJENEC, DVOMESTNI DELITELJ 2.</vt:lpstr>
      <vt:lpstr>S pomočjo rešitev si preglej včerajšnje samostojno delo: DZ str. 40 in 41 / nal. 1, 2, 3 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TRIMESTNI DELJENEC, DVOMESTNI DELITELJ 2.</dc:title>
  <dc:creator>UPORABNIK</dc:creator>
  <cp:lastModifiedBy>UPORABNIK</cp:lastModifiedBy>
  <cp:revision>7</cp:revision>
  <dcterms:created xsi:type="dcterms:W3CDTF">2020-03-16T17:24:14Z</dcterms:created>
  <dcterms:modified xsi:type="dcterms:W3CDTF">2020-03-16T18:21:12Z</dcterms:modified>
</cp:coreProperties>
</file>