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DCB697-D22B-4F6D-949A-309A30E9B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9D76176-6482-421A-8FD9-2DB2A952D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B117C49-AF0B-4F35-B547-E493885E4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415D-8110-4557-AAE8-63191299E0F0}" type="datetimeFigureOut">
              <a:rPr lang="sl-SI" smtClean="0"/>
              <a:t>14. 03. 2020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6F5EECA-DFFD-4F94-B032-0CC1190D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7B62F27-B31F-4FF7-BCB7-8DF60A50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54B9-7345-4381-A3A8-C16C3C9B7F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283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F93E1F-1A2F-4D10-8320-8E88D945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2D050C1-2CFC-42C7-A389-E1D3A160C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43172F6-8718-4909-94FB-C4865D24E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415D-8110-4557-AAE8-63191299E0F0}" type="datetimeFigureOut">
              <a:rPr lang="sl-SI" smtClean="0"/>
              <a:t>14. 03. 2020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F940F17-9BF9-457B-A594-4C9ABC6D8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F4D3D06-15AE-4054-9ECA-F041FB4FF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54B9-7345-4381-A3A8-C16C3C9B7F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9968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0F98701F-AD61-4D57-B035-415F0672D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11C2485-B571-4721-8FAE-1A9232AEBF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93DE603-B6E9-475B-821C-5E3331FC3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415D-8110-4557-AAE8-63191299E0F0}" type="datetimeFigureOut">
              <a:rPr lang="sl-SI" smtClean="0"/>
              <a:t>14. 03. 2020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70C8674-1555-43D5-A291-DBB3944E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338B6B1-20CC-47C4-BCB0-A1ADA959C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54B9-7345-4381-A3A8-C16C3C9B7F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288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BA5CE0-CC09-4E6D-8D28-CD3062617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C8F281D-2D9B-40E3-9BB1-DAAEEA100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B8D4C95-10E2-4407-93BB-1C59E9546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415D-8110-4557-AAE8-63191299E0F0}" type="datetimeFigureOut">
              <a:rPr lang="sl-SI" smtClean="0"/>
              <a:t>14. 03. 2020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CE1DB0E-EE1A-4FA0-8757-F9F0368C4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1E405BB-A394-4B74-B806-B6CE87169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54B9-7345-4381-A3A8-C16C3C9B7F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696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787FD0-6AD8-455F-B5FF-56B56136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A5B8D6C-942D-4F35-A7C0-CBFDB6E32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4548A76-BBDB-4901-A16C-CF1FCEAD9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415D-8110-4557-AAE8-63191299E0F0}" type="datetimeFigureOut">
              <a:rPr lang="sl-SI" smtClean="0"/>
              <a:t>14. 03. 2020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5FF2099-CBC0-46BA-8A59-A184711DD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29CDCB4-F05A-4965-87C5-ECD70FDC5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54B9-7345-4381-A3A8-C16C3C9B7F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667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012670-5313-4F74-B326-ADAACD30C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CF812F-18C4-4534-B1B8-341B11E1D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4EDA23E-0919-4E17-BF92-C1E649BC1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21CEDCF-B293-4C61-930A-949B8A76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415D-8110-4557-AAE8-63191299E0F0}" type="datetimeFigureOut">
              <a:rPr lang="sl-SI" smtClean="0"/>
              <a:t>14. 03. 2020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546B8B6-A93E-4371-A7F2-7FCDE48F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AD49F06-8208-46C5-AC70-190543AB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54B9-7345-4381-A3A8-C16C3C9B7F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015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DF2571-D041-4B35-BF62-2339731AA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D6E19B2-C96B-4088-806D-1B43FC7F5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32F393F-8437-44F2-A7AF-412F868AD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C9214F73-B326-4769-8414-C199811A4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BD31A6EB-4DB9-4862-B9A0-27CFE4C9A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E3DCABD-3E45-4E8A-A4FB-E6C28EA62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415D-8110-4557-AAE8-63191299E0F0}" type="datetimeFigureOut">
              <a:rPr lang="sl-SI" smtClean="0"/>
              <a:t>14. 03. 2020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8CBEB8CC-28E9-4E41-92FE-0314C0C9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A9B5AD65-BF1D-4255-905B-BDFD70971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54B9-7345-4381-A3A8-C16C3C9B7F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927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AC6605-C582-4B21-AA64-94E7AC047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311A9FE0-DED1-4FA1-96E4-006AA8D0A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415D-8110-4557-AAE8-63191299E0F0}" type="datetimeFigureOut">
              <a:rPr lang="sl-SI" smtClean="0"/>
              <a:t>14. 03. 2020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237D6E4D-5DD1-48E4-9D2C-9FF1CE23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DF8010F3-5A7F-4561-8B91-C44E8DEF5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54B9-7345-4381-A3A8-C16C3C9B7F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873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081AF54E-379C-4009-97C6-1E845F56F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415D-8110-4557-AAE8-63191299E0F0}" type="datetimeFigureOut">
              <a:rPr lang="sl-SI" smtClean="0"/>
              <a:t>14. 03. 2020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AB544658-E926-4428-B95C-1F99CCB44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CA7DE73-BB93-469C-95B4-32367EBFD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54B9-7345-4381-A3A8-C16C3C9B7F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830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51C56B-6458-4B1B-A902-E95DC0F7C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7E064BE-62B8-4974-9EA7-BCBFF3118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EA50DF5-2B5A-4221-A465-ACB71B050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48F682B-5118-4E0A-B3E2-6E208434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415D-8110-4557-AAE8-63191299E0F0}" type="datetimeFigureOut">
              <a:rPr lang="sl-SI" smtClean="0"/>
              <a:t>14. 03. 2020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C5A8EE9-6799-4424-8E50-E6547B749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785723F-2820-49AE-B616-A03F56344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54B9-7345-4381-A3A8-C16C3C9B7F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23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B2F04F-F97C-4C5C-8E63-3245BBB8C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D5A2230C-D88A-4493-9BB7-29A13445C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C0955A6-9E8C-43C9-A201-F5AA48E76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61D63BE-18D9-4F63-A87A-50F6F07D8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415D-8110-4557-AAE8-63191299E0F0}" type="datetimeFigureOut">
              <a:rPr lang="sl-SI" smtClean="0"/>
              <a:t>14. 03. 2020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D9C929F-9B88-46F7-BB58-621CE47B1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B0BF6E7-E5D0-44FB-A83B-3C8373DA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54B9-7345-4381-A3A8-C16C3C9B7F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580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9EF4332C-EE64-4708-86D7-9058DBA91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119FA63-6061-4F86-BD40-68596803A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01CC601-7BD1-4160-973F-4726AB876B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6415D-8110-4557-AAE8-63191299E0F0}" type="datetimeFigureOut">
              <a:rPr lang="sl-SI" smtClean="0"/>
              <a:t>14. 03. 2020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C46D3F3-E177-4AAD-8BD3-3B8D9FC5C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B1AE804-DF0A-44BB-B410-C34890584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F54B9-7345-4381-A3A8-C16C3C9B7F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413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25B129B-C365-42F4-A5FD-48B74A2E0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8466" y="1122363"/>
            <a:ext cx="4229174" cy="2902882"/>
          </a:xfrm>
        </p:spPr>
        <p:txBody>
          <a:bodyPr anchor="b">
            <a:normAutofit/>
          </a:bodyPr>
          <a:lstStyle/>
          <a:p>
            <a:pPr algn="l"/>
            <a:r>
              <a:rPr lang="sl-SI" sz="4800" b="1" dirty="0">
                <a:solidFill>
                  <a:srgbClr val="FF0000"/>
                </a:solidFill>
              </a:rPr>
              <a:t>OCENJEVANJE KOLIČNIKA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CDE997A-E6D1-4881-88E5-269E5AC3D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3256" y="73152"/>
            <a:ext cx="1178966" cy="232963"/>
            <a:chOff x="7763256" y="73152"/>
            <a:chExt cx="1178966" cy="232963"/>
          </a:xfrm>
        </p:grpSpPr>
        <p:sp>
          <p:nvSpPr>
            <p:cNvPr id="76" name="Rectangle 64">
              <a:extLst>
                <a:ext uri="{FF2B5EF4-FFF2-40B4-BE49-F238E27FC236}">
                  <a16:creationId xmlns:a16="http://schemas.microsoft.com/office/drawing/2014/main" id="{C5A17791-3735-41AA-BC18-9EE281D2B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66">
              <a:extLst>
                <a:ext uri="{FF2B5EF4-FFF2-40B4-BE49-F238E27FC236}">
                  <a16:creationId xmlns:a16="http://schemas.microsoft.com/office/drawing/2014/main" id="{F95E12FB-5FC2-40B9-A965-8D7525357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E8C32A1A-9FA0-41F6-9AFF-8ECB7FAED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7CF33DCF-317C-4DA0-AB10-D7FFD765B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2903C14D-D613-4770-8686-F92B1DD38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D5F133F7-E38D-4DA1-99C1-86F681CA3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5CAB3553-58B3-4262-BE0D-58D7CA75B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9D1B417A-9677-4C16-A473-B9683700F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7302AEA5-098D-4C81-88C5-07902BF9C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7C4E3ACA-8B17-422E-90A9-7586D06E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BD4A1ED5-82F7-4465-9B76-3F80A489F3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69D1CC06-3A23-41C0-8EBB-28E61278E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462044AD-4120-4B1C-B41A-A45DA5551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30623D13-D545-4F2E-8425-E59D1BEF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E139ADAB-729A-4C31-B7E7-2532FF3FB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C7589FD1-9BFF-4E61-8C5E-8CF2AF79A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5F53515D-4E5F-4534-90F9-BD9DE478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C13CB45B-7C83-43EA-878D-FE9C4593E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38BA5C82-1285-46A1-BA10-254B21663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199FE72C-20A3-4FB4-BD67-E7EDF540D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Rezultat iskanja slik za math clipart">
            <a:extLst>
              <a:ext uri="{FF2B5EF4-FFF2-40B4-BE49-F238E27FC236}">
                <a16:creationId xmlns:a16="http://schemas.microsoft.com/office/drawing/2014/main" id="{8CAEF1E7-21CA-43EA-9D2C-A0D3D1BE1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" r="2" b="64"/>
          <a:stretch/>
        </p:blipFill>
        <p:spPr bwMode="auto">
          <a:xfrm>
            <a:off x="509517" y="576072"/>
            <a:ext cx="6692560" cy="55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7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C6457D4-8A13-4686-A6CA-C80CD2635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0517"/>
            <a:ext cx="10515600" cy="5706446"/>
          </a:xfrm>
        </p:spPr>
        <p:txBody>
          <a:bodyPr/>
          <a:lstStyle/>
          <a:p>
            <a:pPr marL="0" indent="0">
              <a:buNone/>
            </a:pPr>
            <a:r>
              <a:rPr lang="sl-SI" b="1" i="1" u="sng" dirty="0">
                <a:solidFill>
                  <a:srgbClr val="00B050"/>
                </a:solidFill>
              </a:rPr>
              <a:t>Sedaj postopek še zapiši v zvezek: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 descr="Rezultat iskanja slik za PENCIL CLIPART">
            <a:extLst>
              <a:ext uri="{FF2B5EF4-FFF2-40B4-BE49-F238E27FC236}">
                <a16:creationId xmlns:a16="http://schemas.microsoft.com/office/drawing/2014/main" id="{A5AD2556-2506-44F0-B6BD-5DDC6A2342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023" y="259997"/>
            <a:ext cx="1055777" cy="110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8CA58B9-830A-4DC2-A160-89F23E768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150" y="1366325"/>
            <a:ext cx="9452499" cy="502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9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50129DF-9B08-40FB-A79E-80CDFAA7E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3581"/>
            <a:ext cx="10515600" cy="5493382"/>
          </a:xfrm>
        </p:spPr>
        <p:txBody>
          <a:bodyPr/>
          <a:lstStyle/>
          <a:p>
            <a:pPr marL="0" indent="0">
              <a:buNone/>
            </a:pPr>
            <a:r>
              <a:rPr lang="sl-SI" b="1" dirty="0">
                <a:solidFill>
                  <a:srgbClr val="FF0000"/>
                </a:solidFill>
              </a:rPr>
              <a:t>Če povzamemo:</a:t>
            </a:r>
          </a:p>
          <a:p>
            <a:pPr marL="0" indent="0">
              <a:buNone/>
            </a:pPr>
            <a:r>
              <a:rPr lang="sl-SI" dirty="0"/>
              <a:t>1. Količnik ocenimo tako, da delitelj zaokrožimo k najbližjemu    </a:t>
            </a:r>
          </a:p>
          <a:p>
            <a:pPr marL="0" indent="0">
              <a:buNone/>
            </a:pPr>
            <a:r>
              <a:rPr lang="sl-SI" dirty="0"/>
              <a:t>    večkratniku števila 10.</a:t>
            </a:r>
          </a:p>
          <a:p>
            <a:pPr marL="0" indent="0">
              <a:buNone/>
            </a:pPr>
            <a:r>
              <a:rPr lang="sl-SI" dirty="0"/>
              <a:t>     11, 12, 13, 14                  zaokrožimo na </a:t>
            </a:r>
            <a:r>
              <a:rPr lang="sl-SI" dirty="0">
                <a:solidFill>
                  <a:srgbClr val="FF0000"/>
                </a:solidFill>
              </a:rPr>
              <a:t>10</a:t>
            </a:r>
          </a:p>
          <a:p>
            <a:pPr marL="0" indent="0">
              <a:buNone/>
            </a:pPr>
            <a:r>
              <a:rPr lang="sl-SI" dirty="0"/>
              <a:t>     15, 16, 17, 18, 19           zaokrožimo na </a:t>
            </a:r>
            <a:r>
              <a:rPr lang="sl-SI" dirty="0">
                <a:solidFill>
                  <a:srgbClr val="FF0000"/>
                </a:solidFill>
              </a:rPr>
              <a:t>20</a:t>
            </a:r>
          </a:p>
          <a:p>
            <a:pPr marL="0" indent="0">
              <a:buNone/>
            </a:pPr>
            <a:r>
              <a:rPr lang="sl-SI" dirty="0"/>
              <a:t>2. Nato delimo po postopku deljenja z večkratniki števila 10, ki smo se   </a:t>
            </a:r>
          </a:p>
          <a:p>
            <a:pPr marL="0" indent="0">
              <a:buNone/>
            </a:pPr>
            <a:r>
              <a:rPr lang="sl-SI" dirty="0"/>
              <a:t>    ga že skupaj naučili v šoli in smo ga na začetku ponovili.</a:t>
            </a:r>
          </a:p>
          <a:p>
            <a:pPr marL="0" indent="0">
              <a:buNone/>
            </a:pPr>
            <a:r>
              <a:rPr lang="sl-SI" dirty="0"/>
              <a:t>3. Če postopka ocenjevanja količnika še ne razumeš dobro, si interaktivne razlage večkrat poglej.</a:t>
            </a:r>
          </a:p>
          <a:p>
            <a:pPr marL="0" indent="0">
              <a:buNone/>
            </a:pPr>
            <a:r>
              <a:rPr lang="sl-SI" dirty="0"/>
              <a:t>4. Na naslednji prosojnici te čaka delo, da snov utrdiš. Pa veliko uspeha in čim manj težav pri reševanju ti želim.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cxnSp>
        <p:nvCxnSpPr>
          <p:cNvPr id="5" name="Raven puščični povezovalnik 4">
            <a:extLst>
              <a:ext uri="{FF2B5EF4-FFF2-40B4-BE49-F238E27FC236}">
                <a16:creationId xmlns:a16="http://schemas.microsoft.com/office/drawing/2014/main" id="{D64E9E74-8E19-4EC5-A50F-1A0A9BB6240F}"/>
              </a:ext>
            </a:extLst>
          </p:cNvPr>
          <p:cNvCxnSpPr/>
          <p:nvPr/>
        </p:nvCxnSpPr>
        <p:spPr>
          <a:xfrm>
            <a:off x="3462291" y="2432482"/>
            <a:ext cx="10031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BC7D4A64-DFC8-473B-8126-8C830AD87810}"/>
              </a:ext>
            </a:extLst>
          </p:cNvPr>
          <p:cNvCxnSpPr/>
          <p:nvPr/>
        </p:nvCxnSpPr>
        <p:spPr>
          <a:xfrm>
            <a:off x="3977196" y="2947386"/>
            <a:ext cx="58592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852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6086A9-F5E6-4772-B4BD-A956B447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UTRJEVANJE – reši naslednje naloge: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5DD5C9D-0F0D-48A8-A475-D9D6867F4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4800" dirty="0"/>
              <a:t>U str. 85 / </a:t>
            </a:r>
            <a:r>
              <a:rPr lang="sl-SI" sz="4800" dirty="0" err="1"/>
              <a:t>nal</a:t>
            </a:r>
            <a:r>
              <a:rPr lang="sl-SI" sz="4800" dirty="0"/>
              <a:t>. 3 in 4</a:t>
            </a:r>
          </a:p>
          <a:p>
            <a:pPr marL="0" indent="0">
              <a:buNone/>
            </a:pPr>
            <a:r>
              <a:rPr lang="sl-SI" sz="4800" dirty="0"/>
              <a:t>DZ str. 39 / </a:t>
            </a:r>
            <a:r>
              <a:rPr lang="sl-SI" sz="4800" dirty="0" err="1"/>
              <a:t>nal</a:t>
            </a:r>
            <a:r>
              <a:rPr lang="sl-SI" sz="4800" dirty="0"/>
              <a:t>. 4</a:t>
            </a:r>
          </a:p>
        </p:txBody>
      </p:sp>
      <p:pic>
        <p:nvPicPr>
          <p:cNvPr id="3074" name="Picture 2" descr="Rezultat iskanja slik za remember clipart">
            <a:extLst>
              <a:ext uri="{FF2B5EF4-FFF2-40B4-BE49-F238E27FC236}">
                <a16:creationId xmlns:a16="http://schemas.microsoft.com/office/drawing/2014/main" id="{30946CF7-9CD3-4D2A-B90A-FD1CA8FD7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145" y="2144605"/>
            <a:ext cx="48768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598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5F483A-BEE4-4AEC-A183-AA51417C1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MATEMATIČNI POJMI PRI DELJENJU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1DFB2B4-9574-41E0-8F59-AD7498C8B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56025"/>
          </a:xfrm>
        </p:spPr>
        <p:txBody>
          <a:bodyPr/>
          <a:lstStyle/>
          <a:p>
            <a:pPr marL="0" indent="0" algn="ctr">
              <a:buNone/>
            </a:pPr>
            <a:r>
              <a:rPr lang="sl-SI" sz="6000" dirty="0">
                <a:solidFill>
                  <a:srgbClr val="0070C0"/>
                </a:solidFill>
              </a:rPr>
              <a:t>60</a:t>
            </a:r>
            <a:r>
              <a:rPr lang="sl-SI" sz="6000" dirty="0"/>
              <a:t> : </a:t>
            </a:r>
            <a:r>
              <a:rPr lang="sl-SI" sz="6000" dirty="0">
                <a:solidFill>
                  <a:srgbClr val="00B050"/>
                </a:solidFill>
              </a:rPr>
              <a:t>10</a:t>
            </a:r>
            <a:r>
              <a:rPr lang="sl-SI" sz="6000" dirty="0"/>
              <a:t> = </a:t>
            </a:r>
            <a:r>
              <a:rPr lang="sl-SI" sz="6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D65C3D1D-785C-47E5-823C-990541980C65}"/>
              </a:ext>
            </a:extLst>
          </p:cNvPr>
          <p:cNvSpPr/>
          <p:nvPr/>
        </p:nvSpPr>
        <p:spPr>
          <a:xfrm>
            <a:off x="2001175" y="3409819"/>
            <a:ext cx="2512381" cy="5481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solidFill>
                  <a:srgbClr val="0070C0"/>
                </a:solidFill>
              </a:rPr>
              <a:t>DELJENEC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5091BEDA-3DA8-431E-88EA-D9396D7FD13C}"/>
              </a:ext>
            </a:extLst>
          </p:cNvPr>
          <p:cNvSpPr/>
          <p:nvPr/>
        </p:nvSpPr>
        <p:spPr>
          <a:xfrm>
            <a:off x="5356934" y="3429000"/>
            <a:ext cx="2512381" cy="5481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solidFill>
                  <a:srgbClr val="00B050"/>
                </a:solidFill>
              </a:rPr>
              <a:t>DELITELJ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4C7F2C98-6CF7-4210-B58B-3D1173A1E130}"/>
              </a:ext>
            </a:extLst>
          </p:cNvPr>
          <p:cNvSpPr/>
          <p:nvPr/>
        </p:nvSpPr>
        <p:spPr>
          <a:xfrm>
            <a:off x="8479654" y="3409819"/>
            <a:ext cx="2512381" cy="5481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solidFill>
                  <a:srgbClr val="FF0000"/>
                </a:solidFill>
              </a:rPr>
              <a:t>KOLIČNIK</a:t>
            </a:r>
          </a:p>
        </p:txBody>
      </p:sp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4E33780C-8F30-4653-94ED-5836F8B61473}"/>
              </a:ext>
            </a:extLst>
          </p:cNvPr>
          <p:cNvCxnSpPr/>
          <p:nvPr/>
        </p:nvCxnSpPr>
        <p:spPr>
          <a:xfrm flipH="1">
            <a:off x="3808520" y="2610035"/>
            <a:ext cx="914400" cy="7013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3373C056-FD36-43B8-8475-C8C89348628E}"/>
              </a:ext>
            </a:extLst>
          </p:cNvPr>
          <p:cNvCxnSpPr/>
          <p:nvPr/>
        </p:nvCxnSpPr>
        <p:spPr>
          <a:xfrm>
            <a:off x="6258757" y="2610035"/>
            <a:ext cx="0" cy="70133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id="{E3AFD51F-E96E-4068-B10F-7AF6BD0E8632}"/>
              </a:ext>
            </a:extLst>
          </p:cNvPr>
          <p:cNvCxnSpPr/>
          <p:nvPr/>
        </p:nvCxnSpPr>
        <p:spPr>
          <a:xfrm>
            <a:off x="7652551" y="2547891"/>
            <a:ext cx="1740024" cy="7634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50" name="Picture 2" descr="Rezultat iskanja slik za remember clipart">
            <a:extLst>
              <a:ext uri="{FF2B5EF4-FFF2-40B4-BE49-F238E27FC236}">
                <a16:creationId xmlns:a16="http://schemas.microsoft.com/office/drawing/2014/main" id="{B37BD6CD-3821-462E-9A18-3C1965F4B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422" y="4302767"/>
            <a:ext cx="2512381" cy="247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699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EC1329-100B-4031-8861-0E2880D2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764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PONOVIMO: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520DDF8-DC09-4C21-8C17-DE5F542D4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858"/>
            <a:ext cx="10515600" cy="4570105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   </a:t>
            </a:r>
            <a:r>
              <a:rPr lang="sl-SI" sz="5400" dirty="0">
                <a:solidFill>
                  <a:srgbClr val="00B0F0"/>
                </a:solidFill>
              </a:rPr>
              <a:t>37</a:t>
            </a:r>
            <a:r>
              <a:rPr lang="sl-SI" sz="5400" dirty="0"/>
              <a:t>6 : 20 = 18</a:t>
            </a:r>
          </a:p>
          <a:p>
            <a:pPr>
              <a:buFontTx/>
              <a:buChar char="-"/>
            </a:pPr>
            <a:r>
              <a:rPr lang="sl-SI" sz="5400" u="sng" dirty="0">
                <a:solidFill>
                  <a:srgbClr val="00B050"/>
                </a:solidFill>
              </a:rPr>
              <a:t>20</a:t>
            </a:r>
          </a:p>
          <a:p>
            <a:pPr marL="0" indent="0">
              <a:buNone/>
            </a:pPr>
            <a:r>
              <a:rPr lang="sl-SI" sz="5400" dirty="0"/>
              <a:t> </a:t>
            </a:r>
            <a:r>
              <a:rPr lang="sl-SI" sz="5400" dirty="0">
                <a:solidFill>
                  <a:srgbClr val="00B0F0"/>
                </a:solidFill>
              </a:rPr>
              <a:t>17</a:t>
            </a:r>
            <a:r>
              <a:rPr lang="sl-SI" sz="5400" dirty="0"/>
              <a:t>6</a:t>
            </a:r>
          </a:p>
          <a:p>
            <a:pPr marL="0" indent="0">
              <a:buNone/>
            </a:pPr>
            <a:r>
              <a:rPr lang="sl-SI" sz="5400" dirty="0"/>
              <a:t>-</a:t>
            </a:r>
            <a:r>
              <a:rPr lang="sl-SI" sz="5400" u="sng" dirty="0"/>
              <a:t>160</a:t>
            </a:r>
          </a:p>
          <a:p>
            <a:pPr marL="0" indent="0">
              <a:buNone/>
            </a:pPr>
            <a:r>
              <a:rPr lang="sl-SI" sz="5400" dirty="0"/>
              <a:t>    16 ost.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483455E-2F87-4DA2-9557-83C5AC8FCBCA}"/>
              </a:ext>
            </a:extLst>
          </p:cNvPr>
          <p:cNvSpPr txBox="1"/>
          <p:nvPr/>
        </p:nvSpPr>
        <p:spPr>
          <a:xfrm>
            <a:off x="6436310" y="1278385"/>
            <a:ext cx="52999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POSTOPEK:</a:t>
            </a:r>
          </a:p>
          <a:p>
            <a:pPr marL="457200" indent="-457200">
              <a:buAutoNum type="arabicPeriod"/>
            </a:pPr>
            <a:r>
              <a:rPr lang="sl-SI" dirty="0"/>
              <a:t>Označimo število s katerim začnemo deliti. V  našem primeru začnemo deliti s številom </a:t>
            </a:r>
            <a:r>
              <a:rPr lang="sl-SI" b="1" dirty="0">
                <a:solidFill>
                  <a:srgbClr val="00B0F0"/>
                </a:solidFill>
              </a:rPr>
              <a:t>37</a:t>
            </a:r>
            <a:r>
              <a:rPr lang="sl-SI" dirty="0"/>
              <a:t>. </a:t>
            </a:r>
          </a:p>
          <a:p>
            <a:pPr marL="457200" indent="-457200">
              <a:buAutoNum type="arabicPeriod"/>
            </a:pPr>
            <a:r>
              <a:rPr lang="sl-SI" dirty="0"/>
              <a:t>Prekrijemo enice pri izbranem deljencu in delitelju     </a:t>
            </a:r>
            <a:r>
              <a:rPr lang="sl-SI" sz="2800" dirty="0"/>
              <a:t>37 : 20 = </a:t>
            </a:r>
            <a:r>
              <a:rPr lang="sl-SI" sz="2800" b="1" dirty="0"/>
              <a:t>1</a:t>
            </a:r>
          </a:p>
          <a:p>
            <a:r>
              <a:rPr lang="sl-SI" dirty="0"/>
              <a:t>3.     Dobljeni količnik pomnožimo z  </a:t>
            </a:r>
          </a:p>
          <a:p>
            <a:r>
              <a:rPr lang="sl-SI" dirty="0"/>
              <a:t>        deliteljem: </a:t>
            </a:r>
            <a:r>
              <a:rPr lang="sl-SI" sz="2400" b="1" dirty="0"/>
              <a:t>1</a:t>
            </a:r>
            <a:r>
              <a:rPr lang="sl-SI" sz="2400" dirty="0"/>
              <a:t> ∙ 20 = </a:t>
            </a:r>
            <a:r>
              <a:rPr lang="sl-SI" sz="2400" b="1" dirty="0">
                <a:solidFill>
                  <a:srgbClr val="00B050"/>
                </a:solidFill>
              </a:rPr>
              <a:t>20</a:t>
            </a:r>
            <a:r>
              <a:rPr lang="sl-SI" sz="2400" dirty="0"/>
              <a:t> </a:t>
            </a:r>
          </a:p>
          <a:p>
            <a:r>
              <a:rPr lang="sl-SI" dirty="0"/>
              <a:t>4.     Dobljeni zmnožek odštejemo od izbranega    </a:t>
            </a:r>
          </a:p>
          <a:p>
            <a:r>
              <a:rPr lang="sl-SI" dirty="0"/>
              <a:t>        deljenca in izračunamo ostanek</a:t>
            </a:r>
            <a:r>
              <a:rPr lang="sl-SI" sz="2400" dirty="0"/>
              <a:t>: </a:t>
            </a:r>
            <a:r>
              <a:rPr lang="sl-SI" sz="2400" dirty="0">
                <a:solidFill>
                  <a:srgbClr val="00B0F0"/>
                </a:solidFill>
              </a:rPr>
              <a:t>37</a:t>
            </a:r>
            <a:r>
              <a:rPr lang="sl-SI" sz="2400" dirty="0"/>
              <a:t> – </a:t>
            </a:r>
            <a:r>
              <a:rPr lang="sl-SI" sz="2400" dirty="0">
                <a:solidFill>
                  <a:srgbClr val="00B050"/>
                </a:solidFill>
              </a:rPr>
              <a:t>20</a:t>
            </a:r>
            <a:r>
              <a:rPr lang="sl-SI" sz="2400" dirty="0"/>
              <a:t> = </a:t>
            </a:r>
            <a:r>
              <a:rPr lang="sl-SI" sz="2400" dirty="0">
                <a:solidFill>
                  <a:srgbClr val="00B0F0"/>
                </a:solidFill>
              </a:rPr>
              <a:t>17</a:t>
            </a:r>
          </a:p>
          <a:p>
            <a:r>
              <a:rPr lang="sl-SI" dirty="0"/>
              <a:t>5.    K ostanku pripišemo naslednje število in ponovimo    </a:t>
            </a:r>
          </a:p>
          <a:p>
            <a:r>
              <a:rPr lang="sl-SI" dirty="0"/>
              <a:t>        postopek:   176 : 20 =</a:t>
            </a:r>
          </a:p>
          <a:p>
            <a:r>
              <a:rPr lang="sl-SI" dirty="0"/>
              <a:t> a)        </a:t>
            </a:r>
            <a:r>
              <a:rPr lang="sl-SI" sz="2800" dirty="0"/>
              <a:t>176 : 20 = 8</a:t>
            </a:r>
          </a:p>
          <a:p>
            <a:pPr marL="514350" indent="-514350">
              <a:buAutoNum type="alphaLcParenR" startAt="2"/>
            </a:pPr>
            <a:r>
              <a:rPr lang="sl-SI" sz="2800" dirty="0"/>
              <a:t>  8 ∙ 20 = 160</a:t>
            </a:r>
          </a:p>
          <a:p>
            <a:pPr marL="514350" indent="-514350">
              <a:buAutoNum type="alphaLcParenR" startAt="2"/>
            </a:pPr>
            <a:r>
              <a:rPr lang="sl-SI" sz="2800" dirty="0"/>
              <a:t>  176 – 160 = 16</a:t>
            </a:r>
          </a:p>
          <a:p>
            <a:pPr marL="514350" indent="-514350">
              <a:buAutoNum type="alphaLcParenR" startAt="2"/>
            </a:pPr>
            <a:endParaRPr lang="sl-SI" sz="2800" dirty="0"/>
          </a:p>
          <a:p>
            <a:r>
              <a:rPr lang="sl-SI" sz="2800" dirty="0"/>
              <a:t>     </a:t>
            </a:r>
          </a:p>
          <a:p>
            <a:endParaRPr lang="sl-SI" sz="2400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6CCF65F7-C860-4041-BB0E-81DB4290F2AC}"/>
              </a:ext>
            </a:extLst>
          </p:cNvPr>
          <p:cNvSpPr/>
          <p:nvPr/>
        </p:nvSpPr>
        <p:spPr>
          <a:xfrm>
            <a:off x="8176333" y="2422882"/>
            <a:ext cx="159798" cy="372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04DD2F2B-1C2B-43C3-97EC-F7DBAF11AC82}"/>
              </a:ext>
            </a:extLst>
          </p:cNvPr>
          <p:cNvSpPr/>
          <p:nvPr/>
        </p:nvSpPr>
        <p:spPr>
          <a:xfrm>
            <a:off x="8806649" y="2442785"/>
            <a:ext cx="159798" cy="372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D0BCC31C-2E7B-4244-AE2A-F9933530AA1F}"/>
              </a:ext>
            </a:extLst>
          </p:cNvPr>
          <p:cNvCxnSpPr/>
          <p:nvPr/>
        </p:nvCxnSpPr>
        <p:spPr>
          <a:xfrm>
            <a:off x="2041864" y="2292420"/>
            <a:ext cx="0" cy="1136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avokotnik 9">
            <a:extLst>
              <a:ext uri="{FF2B5EF4-FFF2-40B4-BE49-F238E27FC236}">
                <a16:creationId xmlns:a16="http://schemas.microsoft.com/office/drawing/2014/main" id="{10EB3FE9-2265-472D-980F-9CAF6291AD8C}"/>
              </a:ext>
            </a:extLst>
          </p:cNvPr>
          <p:cNvSpPr/>
          <p:nvPr/>
        </p:nvSpPr>
        <p:spPr>
          <a:xfrm>
            <a:off x="7565254" y="4710373"/>
            <a:ext cx="159798" cy="372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5289CC8C-37ED-424B-AE1D-6E32BA6C80C2}"/>
              </a:ext>
            </a:extLst>
          </p:cNvPr>
          <p:cNvSpPr/>
          <p:nvPr/>
        </p:nvSpPr>
        <p:spPr>
          <a:xfrm>
            <a:off x="8158577" y="4710373"/>
            <a:ext cx="159798" cy="372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8203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EAC72CC-28D4-4F4E-A5AE-33B31CD4A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8272"/>
            <a:ext cx="10515600" cy="5688691"/>
          </a:xfrm>
        </p:spPr>
        <p:txBody>
          <a:bodyPr/>
          <a:lstStyle/>
          <a:p>
            <a:pPr marL="0" indent="0">
              <a:buNone/>
            </a:pPr>
            <a:r>
              <a:rPr lang="sl-SI" sz="3600" b="1" dirty="0">
                <a:solidFill>
                  <a:srgbClr val="FF0000"/>
                </a:solidFill>
              </a:rPr>
              <a:t>Naredimo še preizkus: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           </a:t>
            </a:r>
            <a:r>
              <a:rPr lang="sl-SI" sz="4800" u="sng" dirty="0"/>
              <a:t>18 ∙ 20</a:t>
            </a:r>
            <a:r>
              <a:rPr lang="sl-SI" sz="4800" dirty="0"/>
              <a:t>                  160</a:t>
            </a:r>
          </a:p>
          <a:p>
            <a:pPr marL="0" indent="0">
              <a:buNone/>
            </a:pPr>
            <a:r>
              <a:rPr lang="sl-SI" sz="4800" dirty="0"/>
              <a:t>            160                </a:t>
            </a:r>
            <a:r>
              <a:rPr lang="sl-SI" sz="4800" u="sng" dirty="0"/>
              <a:t>+  16</a:t>
            </a:r>
          </a:p>
          <a:p>
            <a:pPr marL="0" indent="0">
              <a:buNone/>
            </a:pPr>
            <a:r>
              <a:rPr lang="sl-SI" sz="4800" dirty="0"/>
              <a:t>                                     176</a:t>
            </a:r>
          </a:p>
        </p:txBody>
      </p:sp>
    </p:spTree>
    <p:extLst>
      <p:ext uri="{BB962C8B-B14F-4D97-AF65-F5344CB8AC3E}">
        <p14:creationId xmlns:p14="http://schemas.microsoft.com/office/powerpoint/2010/main" val="1605631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32CFB4-6E21-4EB9-A8DD-DDACE27F0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Zaokroževanje delitelja na desetice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9781AD9-E204-455F-9440-437CA5626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6411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/>
              <a:t>Razlago si poglej v interaktivnem gradivu zbirke Radovednih 5.</a:t>
            </a:r>
          </a:p>
          <a:p>
            <a:pPr marL="0" indent="0">
              <a:buNone/>
            </a:pPr>
            <a:r>
              <a:rPr lang="sl-SI" b="1" i="1" u="sng" dirty="0">
                <a:solidFill>
                  <a:srgbClr val="FF0000"/>
                </a:solidFill>
              </a:rPr>
              <a:t>Kako prideš do gradiva:</a:t>
            </a:r>
          </a:p>
          <a:p>
            <a:pPr marL="514350" indent="-514350">
              <a:buAutoNum type="arabicPeriod"/>
            </a:pPr>
            <a:r>
              <a:rPr lang="sl-SI" dirty="0"/>
              <a:t>V brskalnik vpiši geslo Radovednih 5</a:t>
            </a:r>
          </a:p>
          <a:p>
            <a:pPr marL="514350" indent="-514350">
              <a:buAutoNum type="arabicPeriod"/>
            </a:pPr>
            <a:r>
              <a:rPr lang="sl-SI" dirty="0"/>
              <a:t>Klikni na prvo izbiro Radovednih 5</a:t>
            </a:r>
          </a:p>
          <a:p>
            <a:pPr marL="514350" indent="-514350">
              <a:buAutoNum type="arabicPeriod"/>
            </a:pPr>
            <a:r>
              <a:rPr lang="sl-SI" dirty="0"/>
              <a:t>Odprlo se bo okno in klikni naprej. Kadarkoli se to okno odpre, klikni naprej.</a:t>
            </a:r>
          </a:p>
          <a:p>
            <a:pPr marL="0" indent="0">
              <a:buNone/>
            </a:pPr>
            <a:r>
              <a:rPr lang="sl-SI" dirty="0"/>
              <a:t>4. Izberi </a:t>
            </a:r>
            <a:r>
              <a:rPr lang="sl-SI" dirty="0">
                <a:solidFill>
                  <a:srgbClr val="FF0000"/>
                </a:solidFill>
              </a:rPr>
              <a:t>5. razred</a:t>
            </a:r>
            <a:r>
              <a:rPr lang="sl-SI" dirty="0"/>
              <a:t>. Nato izberi </a:t>
            </a:r>
            <a:r>
              <a:rPr lang="sl-SI" dirty="0">
                <a:solidFill>
                  <a:srgbClr val="FF0000"/>
                </a:solidFill>
              </a:rPr>
              <a:t>matematika</a:t>
            </a:r>
            <a:r>
              <a:rPr lang="sl-SI" dirty="0"/>
              <a:t>. Klikni na interaktivno gradivo in poišči naslov </a:t>
            </a:r>
            <a:r>
              <a:rPr lang="sl-SI" b="1" dirty="0"/>
              <a:t>Zaokroževanje delitelja na desetice. </a:t>
            </a:r>
          </a:p>
          <a:p>
            <a:pPr marL="0" indent="0">
              <a:buNone/>
            </a:pPr>
            <a:r>
              <a:rPr lang="sl-SI" b="1" dirty="0"/>
              <a:t>Spodaj klikni na prvi                   in s                     po korakih od 1 – 6 sledi razlagi.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97153C0-90AA-43B2-827D-C7DDF96E6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154" y="2324706"/>
            <a:ext cx="1495425" cy="109381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D5C51C6-DAEB-4D9F-8F62-F5090BB65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515" y="4891088"/>
            <a:ext cx="1228725" cy="128587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34BB0A8-2626-4570-93BD-8FD3E9698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760" y="5017363"/>
            <a:ext cx="1495425" cy="609600"/>
          </a:xfrm>
          <a:prstGeom prst="rect">
            <a:avLst/>
          </a:prstGeom>
        </p:spPr>
      </p:pic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EB6AC7CF-30AE-4150-AFA9-471CD92D4555}"/>
              </a:ext>
            </a:extLst>
          </p:cNvPr>
          <p:cNvCxnSpPr/>
          <p:nvPr/>
        </p:nvCxnSpPr>
        <p:spPr>
          <a:xfrm flipV="1">
            <a:off x="7173157" y="3036163"/>
            <a:ext cx="1731146" cy="3928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923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32C88B-B1FA-45A9-B976-362716263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          Zaokroževanje delitelja na desetice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A714C72-D5E5-4E10-AB3D-CADD81DAF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408" y="1342073"/>
            <a:ext cx="10515600" cy="4834890"/>
          </a:xfrm>
        </p:spPr>
        <p:txBody>
          <a:bodyPr/>
          <a:lstStyle/>
          <a:p>
            <a:pPr marL="0" indent="0">
              <a:buNone/>
            </a:pPr>
            <a:r>
              <a:rPr lang="sl-SI" b="1" i="1" u="sng" dirty="0">
                <a:solidFill>
                  <a:srgbClr val="00B050"/>
                </a:solidFill>
              </a:rPr>
              <a:t>Sedaj postopek še zapiši v zvezek: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  </a:t>
            </a:r>
          </a:p>
        </p:txBody>
      </p:sp>
      <p:pic>
        <p:nvPicPr>
          <p:cNvPr id="4" name="Slika 3" descr="Rezultat iskanja slik za PENCIL CLIPART">
            <a:extLst>
              <a:ext uri="{FF2B5EF4-FFF2-40B4-BE49-F238E27FC236}">
                <a16:creationId xmlns:a16="http://schemas.microsoft.com/office/drawing/2014/main" id="{4D3D484A-883E-4195-941C-E2D6FC1BE5A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837" y="788909"/>
            <a:ext cx="1055777" cy="110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C1F348A-19A4-4922-A5E6-033ABFAC6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9" y="1956434"/>
            <a:ext cx="10236167" cy="4834890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3DA1CBA-758E-4881-B3B6-8E4366F04580}"/>
              </a:ext>
            </a:extLst>
          </p:cNvPr>
          <p:cNvSpPr txBox="1"/>
          <p:nvPr/>
        </p:nvSpPr>
        <p:spPr>
          <a:xfrm>
            <a:off x="9374819" y="365125"/>
            <a:ext cx="231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/>
              <a:t>16. 3. 2020</a:t>
            </a:r>
          </a:p>
        </p:txBody>
      </p:sp>
    </p:spTree>
    <p:extLst>
      <p:ext uri="{BB962C8B-B14F-4D97-AF65-F5344CB8AC3E}">
        <p14:creationId xmlns:p14="http://schemas.microsoft.com/office/powerpoint/2010/main" val="2014959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9828931-5A6A-43D1-BE99-483EF9758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1437"/>
            <a:ext cx="10515600" cy="5555526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Na radovednih 5 zapri prvo razlago tako, da klikneš na X v zgornjem desnem kotu.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BFD5E01-CCA8-4BB4-9243-9FF9BBB18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4" y="1620022"/>
            <a:ext cx="9709860" cy="3662192"/>
          </a:xfrm>
          <a:prstGeom prst="rect">
            <a:avLst/>
          </a:prstGeom>
        </p:spPr>
      </p:pic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8E37ECE3-6663-48F7-B810-E183C0707A5D}"/>
              </a:ext>
            </a:extLst>
          </p:cNvPr>
          <p:cNvCxnSpPr/>
          <p:nvPr/>
        </p:nvCxnSpPr>
        <p:spPr>
          <a:xfrm>
            <a:off x="2924175" y="1257300"/>
            <a:ext cx="7381875" cy="5619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918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15C5B4-07A4-4FB1-939C-8AAF0FBDC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Prideš na naslednjo stran in klikni na puščico desno.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0A629FAF-9925-462E-A8F7-DD20E6F29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723" y="1798992"/>
            <a:ext cx="10037602" cy="4351338"/>
          </a:xfrm>
          <a:prstGeom prst="rect">
            <a:avLst/>
          </a:prstGeom>
        </p:spPr>
      </p:pic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98E4531F-707E-4E45-AEFF-96EE3033280E}"/>
              </a:ext>
            </a:extLst>
          </p:cNvPr>
          <p:cNvCxnSpPr/>
          <p:nvPr/>
        </p:nvCxnSpPr>
        <p:spPr>
          <a:xfrm>
            <a:off x="2521258" y="1358283"/>
            <a:ext cx="7945515" cy="27609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457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821699-6A3E-4BEA-8EFE-2168E4B33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Odpre se spodnja stran, klikni na prvi simbol in sledi razlagi: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F3E85E5E-74CE-44B3-9BEA-16382CE7C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1246" y="2141537"/>
            <a:ext cx="6546507" cy="4351338"/>
          </a:xfrm>
          <a:prstGeom prst="rect">
            <a:avLst/>
          </a:prstGeom>
        </p:spPr>
      </p:pic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01CE7077-2D2B-468D-9792-E6881EB96A8E}"/>
              </a:ext>
            </a:extLst>
          </p:cNvPr>
          <p:cNvCxnSpPr>
            <a:cxnSpLocks/>
          </p:cNvCxnSpPr>
          <p:nvPr/>
        </p:nvCxnSpPr>
        <p:spPr>
          <a:xfrm flipH="1">
            <a:off x="2982897" y="986107"/>
            <a:ext cx="5485105" cy="47488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855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434</Words>
  <Application>Microsoft Office PowerPoint</Application>
  <PresentationFormat>Širokozaslonsko</PresentationFormat>
  <Paragraphs>60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Officeova tema</vt:lpstr>
      <vt:lpstr>OCENJEVANJE KOLIČNIKA</vt:lpstr>
      <vt:lpstr>MATEMATIČNI POJMI PRI DELJENJU</vt:lpstr>
      <vt:lpstr>PONOVIMO:</vt:lpstr>
      <vt:lpstr>PowerPointova predstavitev</vt:lpstr>
      <vt:lpstr>Zaokroževanje delitelja na desetice</vt:lpstr>
      <vt:lpstr>          Zaokroževanje delitelja na desetice</vt:lpstr>
      <vt:lpstr>PowerPointova predstavitev</vt:lpstr>
      <vt:lpstr>Prideš na naslednjo stran in klikni na puščico desno.</vt:lpstr>
      <vt:lpstr>Odpre se spodnja stran, klikni na prvi simbol in sledi razlagi:</vt:lpstr>
      <vt:lpstr>PowerPointova predstavitev</vt:lpstr>
      <vt:lpstr>PowerPointova predstavitev</vt:lpstr>
      <vt:lpstr>UTRJEVANJE – reši naslednje naloge: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OCENJEVANJE KOLIČNIKA</dc:title>
  <dc:creator>UPORABNIK</dc:creator>
  <cp:lastModifiedBy>UPORABNIK</cp:lastModifiedBy>
  <cp:revision>14</cp:revision>
  <dcterms:created xsi:type="dcterms:W3CDTF">2020-03-14T10:02:21Z</dcterms:created>
  <dcterms:modified xsi:type="dcterms:W3CDTF">2020-03-14T11:36:12Z</dcterms:modified>
</cp:coreProperties>
</file>