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4" r:id="rId5"/>
    <p:sldId id="265" r:id="rId6"/>
    <p:sldId id="266" r:id="rId7"/>
    <p:sldId id="263" r:id="rId8"/>
    <p:sldId id="267" r:id="rId9"/>
    <p:sldId id="268" r:id="rId10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5AEC7D2-1335-48E5-8687-4B44DACF63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BF863C5-2BE4-4FF9-8D15-585E505871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CDB82D3B-3743-48AE-95B1-B05F98E2F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6570D-662E-431B-A1C6-EE15A367B6B5}" type="datetimeFigureOut">
              <a:rPr lang="sl-SI" smtClean="0"/>
              <a:t>17. 03. 2020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553D5B66-76D3-4603-8705-6947DE575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747FD048-8888-4698-8C7A-EE6BBF144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5019E-D3E0-4BBA-AA6C-F246DE0CC9B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25247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CF36BC1-B87A-4ECE-9B84-6B790FADD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1FD1FBCD-17E1-484A-8EF6-8C5D67BDD1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06F20108-310A-48CF-BFD8-6873A23B1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6570D-662E-431B-A1C6-EE15A367B6B5}" type="datetimeFigureOut">
              <a:rPr lang="sl-SI" smtClean="0"/>
              <a:t>17. 03. 2020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CDE2017E-A35A-447E-975D-F76F03D16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AC51DD75-C838-4BBA-8A46-3192668E6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5019E-D3E0-4BBA-AA6C-F246DE0CC9B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88056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7DBB8E52-EEE5-4DC0-9C76-368B231282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229F2406-DD7D-4065-9A3C-F745BC30CA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E97F275F-0AE5-436E-83CB-8CE6EFBA0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6570D-662E-431B-A1C6-EE15A367B6B5}" type="datetimeFigureOut">
              <a:rPr lang="sl-SI" smtClean="0"/>
              <a:t>17. 03. 2020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28D1566-60BB-43D0-A238-A25D84390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F2D3C35A-43BA-4F18-B514-9A16F96DC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5019E-D3E0-4BBA-AA6C-F246DE0CC9B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49399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1782BB4-CE31-4EC0-9EAF-48C316461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44A93B8-054B-46D3-ADCC-3EC617AEF7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31D30353-12CC-4675-831F-C1A90770F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6570D-662E-431B-A1C6-EE15A367B6B5}" type="datetimeFigureOut">
              <a:rPr lang="sl-SI" smtClean="0"/>
              <a:t>17. 03. 2020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B5907C0B-75CF-451C-939E-A02E98011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1F6E50CA-23F3-49CA-A2C3-21A8E9DFE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5019E-D3E0-4BBA-AA6C-F246DE0CC9B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37962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571623D-ECEE-4A16-82FF-29E7F78F1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6F2D0C87-1B6B-4D72-B059-5922B50039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1589344D-E254-4B65-A241-EE454F905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6570D-662E-431B-A1C6-EE15A367B6B5}" type="datetimeFigureOut">
              <a:rPr lang="sl-SI" smtClean="0"/>
              <a:t>17. 03. 2020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9AA8FBD4-68ED-4F11-AC7C-2A2DCB2C5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20F979A1-EEEF-47A0-B071-2631E6AD5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5019E-D3E0-4BBA-AA6C-F246DE0CC9B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31097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C3A6692-A021-46CD-AAE0-97F133EE3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87951AB-6F75-4455-8B7C-BA8FBE3E89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5124D465-8323-4004-A545-DA44EEDFD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B5E6A949-81FB-48A8-BCE7-F6942AF23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6570D-662E-431B-A1C6-EE15A367B6B5}" type="datetimeFigureOut">
              <a:rPr lang="sl-SI" smtClean="0"/>
              <a:t>17. 03. 2020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963BE34A-E4A7-40A2-A700-6D195B854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F0F5220F-B0AB-409A-B6C2-DB1957D03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5019E-D3E0-4BBA-AA6C-F246DE0CC9B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30133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1B8F996-C2ED-4267-8F04-ADBC980A7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75BC2C9C-B457-46C7-9EF4-F5C13DAD7F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A3587730-9631-46FE-813D-A48BF593D1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FD0DB064-E10F-4D4A-8079-7EEA0C97B1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42DCBB09-C163-4BE1-895A-31A4BFC22B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97314E87-9000-4EB1-ADAF-9C8FCA375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6570D-662E-431B-A1C6-EE15A367B6B5}" type="datetimeFigureOut">
              <a:rPr lang="sl-SI" smtClean="0"/>
              <a:t>17. 03. 2020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0853D36A-63AF-41DB-B098-6CAFCF016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74D368B2-DFB2-40F1-B8EF-5C51D1ACB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5019E-D3E0-4BBA-AA6C-F246DE0CC9B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88971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F6F0876-087C-4A6C-AA20-FF9978C83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B48D1BC7-92C3-4D68-BB29-6EE3678DD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6570D-662E-431B-A1C6-EE15A367B6B5}" type="datetimeFigureOut">
              <a:rPr lang="sl-SI" smtClean="0"/>
              <a:t>17. 03. 2020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968D7B23-BAEA-40E7-AAE1-1B81D8B41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64B5EE11-8390-4CE7-B197-C1A0A961C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5019E-D3E0-4BBA-AA6C-F246DE0CC9B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68744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6D65DA73-04E1-41FF-BFDC-3B267DC3A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6570D-662E-431B-A1C6-EE15A367B6B5}" type="datetimeFigureOut">
              <a:rPr lang="sl-SI" smtClean="0"/>
              <a:t>17. 03. 2020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70D38C9F-C90A-4B14-8F77-ABEBACB32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50AD15F9-19B9-4D78-95DA-7663FF7CE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5019E-D3E0-4BBA-AA6C-F246DE0CC9B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82195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1BD968F-C75A-46D4-A921-0F0EA3C91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8BE055E-B02C-4FC3-AE9D-88C73B4B3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ACA0FD33-32D6-4943-8968-5AFEFC45B0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7D1FEE98-C83B-4A88-B7AB-B522063F5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6570D-662E-431B-A1C6-EE15A367B6B5}" type="datetimeFigureOut">
              <a:rPr lang="sl-SI" smtClean="0"/>
              <a:t>17. 03. 2020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F2BB4637-DD94-4232-8C2E-8D4F486B6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DE7B826B-6469-47E4-815B-D0C7E857A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5019E-D3E0-4BBA-AA6C-F246DE0CC9B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23087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BBAEF8D-BC51-44C9-9B6B-30F58D647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8006B526-32E9-4751-9A23-EDB5B9B49B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E0FAE9AF-83C4-4191-BA07-FB58CEB926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2A0B4E92-1D70-4F73-99A2-F8C659EA0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6570D-662E-431B-A1C6-EE15A367B6B5}" type="datetimeFigureOut">
              <a:rPr lang="sl-SI" smtClean="0"/>
              <a:t>17. 03. 2020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304ECFE9-6184-4E68-83E2-12A828061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97FF7BAB-650A-4AE3-BFB2-1D6A49C4C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5019E-D3E0-4BBA-AA6C-F246DE0CC9B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04041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6F018213-E9F6-4DDF-B7EC-4A4DF1E86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7FC50510-51CF-4499-97CB-4269718C58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449E13A2-9325-4CC1-8576-2DCA2C704B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6570D-662E-431B-A1C6-EE15A367B6B5}" type="datetimeFigureOut">
              <a:rPr lang="sl-SI" smtClean="0"/>
              <a:t>17. 03. 2020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E12DE05D-094A-4831-A792-D53159862B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E4AA1BAF-D050-4A50-B5CA-2F6FEAF40F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5019E-D3E0-4BBA-AA6C-F246DE0CC9B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07084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youtube.com/watch?v=mGxb8hipqVw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Rezultat iskanja slik za math clipart">
            <a:extLst>
              <a:ext uri="{FF2B5EF4-FFF2-40B4-BE49-F238E27FC236}">
                <a16:creationId xmlns:a16="http://schemas.microsoft.com/office/drawing/2014/main" id="{BA9431D1-CCA5-45FE-B7BF-217709781D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02D48DC5-6806-43ED-B628-E1D208742B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sl-SI" sz="4800" b="1" dirty="0">
                <a:solidFill>
                  <a:srgbClr val="FF0000"/>
                </a:solidFill>
              </a:rPr>
              <a:t>PISNO DELJENJE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2862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4CD54BB-F438-4B99-B64F-C9ED18163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2761"/>
            <a:ext cx="10800426" cy="5724202"/>
          </a:xfrm>
        </p:spPr>
        <p:txBody>
          <a:bodyPr/>
          <a:lstStyle/>
          <a:p>
            <a:pPr marL="0" indent="0">
              <a:buNone/>
            </a:pPr>
            <a:r>
              <a:rPr lang="sl-SI" b="1" dirty="0">
                <a:solidFill>
                  <a:srgbClr val="FF0000"/>
                </a:solidFill>
              </a:rPr>
              <a:t>Preveri svoje včerajšnje delo.</a:t>
            </a:r>
          </a:p>
          <a:p>
            <a:pPr marL="0" indent="0">
              <a:buNone/>
            </a:pPr>
            <a:endParaRPr lang="sl-SI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l-SI" b="1" dirty="0">
              <a:solidFill>
                <a:srgbClr val="FF0000"/>
              </a:solidFill>
            </a:endParaRPr>
          </a:p>
        </p:txBody>
      </p:sp>
      <p:pic>
        <p:nvPicPr>
          <p:cNvPr id="4" name="Označba mesta vsebine 3" descr="Rezultat iskanja slik za PENCIL CLIPART">
            <a:extLst>
              <a:ext uri="{FF2B5EF4-FFF2-40B4-BE49-F238E27FC236}">
                <a16:creationId xmlns:a16="http://schemas.microsoft.com/office/drawing/2014/main" id="{ABC81DD8-2D7D-4A40-B09D-AE7CDCAE69E0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4557" y="198314"/>
            <a:ext cx="909243" cy="83343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700231BD-286A-41CB-A1E4-D67A53E18B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4949" y="1423987"/>
            <a:ext cx="1781175" cy="4452938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ED18D036-3002-4243-B84A-AF03531E40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0551" y="1306550"/>
            <a:ext cx="1781175" cy="4687812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993D9586-9129-42A4-89CD-1C0102EDBD9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76049" y="4915359"/>
            <a:ext cx="1768554" cy="1701636"/>
          </a:xfrm>
          <a:prstGeom prst="rect">
            <a:avLst/>
          </a:prstGeom>
        </p:spPr>
      </p:pic>
      <p:sp>
        <p:nvSpPr>
          <p:cNvPr id="7" name="PoljeZBesedilom 6">
            <a:extLst>
              <a:ext uri="{FF2B5EF4-FFF2-40B4-BE49-F238E27FC236}">
                <a16:creationId xmlns:a16="http://schemas.microsoft.com/office/drawing/2014/main" id="{CF369D66-0BED-4836-A745-27EC97CC19F0}"/>
              </a:ext>
            </a:extLst>
          </p:cNvPr>
          <p:cNvSpPr txBox="1"/>
          <p:nvPr/>
        </p:nvSpPr>
        <p:spPr>
          <a:xfrm>
            <a:off x="3385976" y="1558089"/>
            <a:ext cx="19885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/>
              <a:t>48, ost. 9</a:t>
            </a:r>
          </a:p>
        </p:txBody>
      </p:sp>
      <p:sp>
        <p:nvSpPr>
          <p:cNvPr id="10" name="PoljeZBesedilom 9">
            <a:extLst>
              <a:ext uri="{FF2B5EF4-FFF2-40B4-BE49-F238E27FC236}">
                <a16:creationId xmlns:a16="http://schemas.microsoft.com/office/drawing/2014/main" id="{CE08A879-9916-4CEC-B51A-33D6238B878C}"/>
              </a:ext>
            </a:extLst>
          </p:cNvPr>
          <p:cNvSpPr txBox="1"/>
          <p:nvPr/>
        </p:nvSpPr>
        <p:spPr>
          <a:xfrm>
            <a:off x="3336294" y="2447336"/>
            <a:ext cx="19885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/>
              <a:t>13, ost. 6</a:t>
            </a:r>
          </a:p>
        </p:txBody>
      </p:sp>
      <p:sp>
        <p:nvSpPr>
          <p:cNvPr id="11" name="PoljeZBesedilom 10">
            <a:extLst>
              <a:ext uri="{FF2B5EF4-FFF2-40B4-BE49-F238E27FC236}">
                <a16:creationId xmlns:a16="http://schemas.microsoft.com/office/drawing/2014/main" id="{940EA069-7D03-4DE3-BE1D-94DB250A19FE}"/>
              </a:ext>
            </a:extLst>
          </p:cNvPr>
          <p:cNvSpPr txBox="1"/>
          <p:nvPr/>
        </p:nvSpPr>
        <p:spPr>
          <a:xfrm>
            <a:off x="3336294" y="3422902"/>
            <a:ext cx="19885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/>
              <a:t>19, ost. 39</a:t>
            </a:r>
          </a:p>
        </p:txBody>
      </p:sp>
      <p:sp>
        <p:nvSpPr>
          <p:cNvPr id="12" name="PoljeZBesedilom 11">
            <a:extLst>
              <a:ext uri="{FF2B5EF4-FFF2-40B4-BE49-F238E27FC236}">
                <a16:creationId xmlns:a16="http://schemas.microsoft.com/office/drawing/2014/main" id="{5CFF085E-6551-44F8-A203-3BEA7C875399}"/>
              </a:ext>
            </a:extLst>
          </p:cNvPr>
          <p:cNvSpPr txBox="1"/>
          <p:nvPr/>
        </p:nvSpPr>
        <p:spPr>
          <a:xfrm>
            <a:off x="3336294" y="4276712"/>
            <a:ext cx="19885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/>
              <a:t>11, ost. 6</a:t>
            </a:r>
          </a:p>
        </p:txBody>
      </p:sp>
      <p:sp>
        <p:nvSpPr>
          <p:cNvPr id="13" name="PoljeZBesedilom 12">
            <a:extLst>
              <a:ext uri="{FF2B5EF4-FFF2-40B4-BE49-F238E27FC236}">
                <a16:creationId xmlns:a16="http://schemas.microsoft.com/office/drawing/2014/main" id="{A9830017-B06F-4F95-BBCF-7ED8E925016A}"/>
              </a:ext>
            </a:extLst>
          </p:cNvPr>
          <p:cNvSpPr txBox="1"/>
          <p:nvPr/>
        </p:nvSpPr>
        <p:spPr>
          <a:xfrm>
            <a:off x="3345100" y="5226837"/>
            <a:ext cx="19885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/>
              <a:t>6, ost. 25</a:t>
            </a:r>
          </a:p>
        </p:txBody>
      </p:sp>
      <p:sp>
        <p:nvSpPr>
          <p:cNvPr id="14" name="PoljeZBesedilom 13">
            <a:extLst>
              <a:ext uri="{FF2B5EF4-FFF2-40B4-BE49-F238E27FC236}">
                <a16:creationId xmlns:a16="http://schemas.microsoft.com/office/drawing/2014/main" id="{485EACED-24E7-4F20-AF17-E6E0DEB7CA82}"/>
              </a:ext>
            </a:extLst>
          </p:cNvPr>
          <p:cNvSpPr txBox="1"/>
          <p:nvPr/>
        </p:nvSpPr>
        <p:spPr>
          <a:xfrm>
            <a:off x="7461726" y="1447719"/>
            <a:ext cx="19885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/>
              <a:t>9, ost. 62</a:t>
            </a:r>
          </a:p>
        </p:txBody>
      </p:sp>
      <p:sp>
        <p:nvSpPr>
          <p:cNvPr id="15" name="PoljeZBesedilom 14">
            <a:extLst>
              <a:ext uri="{FF2B5EF4-FFF2-40B4-BE49-F238E27FC236}">
                <a16:creationId xmlns:a16="http://schemas.microsoft.com/office/drawing/2014/main" id="{064F6EF0-CD4D-4951-A0F4-E741759F0B75}"/>
              </a:ext>
            </a:extLst>
          </p:cNvPr>
          <p:cNvSpPr txBox="1"/>
          <p:nvPr/>
        </p:nvSpPr>
        <p:spPr>
          <a:xfrm>
            <a:off x="7561578" y="2442677"/>
            <a:ext cx="19885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/>
              <a:t>33, ost. 2</a:t>
            </a:r>
          </a:p>
        </p:txBody>
      </p:sp>
      <p:sp>
        <p:nvSpPr>
          <p:cNvPr id="16" name="PoljeZBesedilom 15">
            <a:extLst>
              <a:ext uri="{FF2B5EF4-FFF2-40B4-BE49-F238E27FC236}">
                <a16:creationId xmlns:a16="http://schemas.microsoft.com/office/drawing/2014/main" id="{A6B55B29-95F7-47CB-BE6D-652A79491AEE}"/>
              </a:ext>
            </a:extLst>
          </p:cNvPr>
          <p:cNvSpPr txBox="1"/>
          <p:nvPr/>
        </p:nvSpPr>
        <p:spPr>
          <a:xfrm>
            <a:off x="7561578" y="3388846"/>
            <a:ext cx="19885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/>
              <a:t>14, ost. 0</a:t>
            </a:r>
          </a:p>
        </p:txBody>
      </p:sp>
      <p:sp>
        <p:nvSpPr>
          <p:cNvPr id="17" name="PoljeZBesedilom 16">
            <a:extLst>
              <a:ext uri="{FF2B5EF4-FFF2-40B4-BE49-F238E27FC236}">
                <a16:creationId xmlns:a16="http://schemas.microsoft.com/office/drawing/2014/main" id="{E2F02003-13E9-4F0D-A2D8-CC711B8784A8}"/>
              </a:ext>
            </a:extLst>
          </p:cNvPr>
          <p:cNvSpPr txBox="1"/>
          <p:nvPr/>
        </p:nvSpPr>
        <p:spPr>
          <a:xfrm>
            <a:off x="7561578" y="4290406"/>
            <a:ext cx="19885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/>
              <a:t>3, ost. 29</a:t>
            </a:r>
          </a:p>
        </p:txBody>
      </p:sp>
      <p:sp>
        <p:nvSpPr>
          <p:cNvPr id="18" name="PoljeZBesedilom 17">
            <a:extLst>
              <a:ext uri="{FF2B5EF4-FFF2-40B4-BE49-F238E27FC236}">
                <a16:creationId xmlns:a16="http://schemas.microsoft.com/office/drawing/2014/main" id="{B84FCD40-F950-4CFA-BE4F-BA98A6C658FD}"/>
              </a:ext>
            </a:extLst>
          </p:cNvPr>
          <p:cNvSpPr txBox="1"/>
          <p:nvPr/>
        </p:nvSpPr>
        <p:spPr>
          <a:xfrm>
            <a:off x="7622012" y="5265529"/>
            <a:ext cx="19885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/>
              <a:t>12, ost. 3</a:t>
            </a:r>
          </a:p>
        </p:txBody>
      </p:sp>
    </p:spTree>
    <p:extLst>
      <p:ext uri="{BB962C8B-B14F-4D97-AF65-F5344CB8AC3E}">
        <p14:creationId xmlns:p14="http://schemas.microsoft.com/office/powerpoint/2010/main" val="356219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C6F40AB-D401-4228-AD61-4A8B437A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b="1" dirty="0">
                <a:solidFill>
                  <a:srgbClr val="00B050"/>
                </a:solidFill>
              </a:rPr>
              <a:t>DZ </a:t>
            </a:r>
            <a:r>
              <a:rPr lang="sl-SI" sz="4000" b="1" dirty="0" err="1">
                <a:solidFill>
                  <a:srgbClr val="00B050"/>
                </a:solidFill>
              </a:rPr>
              <a:t>str</a:t>
            </a:r>
            <a:r>
              <a:rPr lang="sl-SI" sz="4000" b="1" dirty="0">
                <a:solidFill>
                  <a:srgbClr val="00B050"/>
                </a:solidFill>
              </a:rPr>
              <a:t>, 42 / </a:t>
            </a:r>
            <a:r>
              <a:rPr lang="sl-SI" sz="4000" b="1" dirty="0" err="1">
                <a:solidFill>
                  <a:srgbClr val="00B050"/>
                </a:solidFill>
              </a:rPr>
              <a:t>nal</a:t>
            </a:r>
            <a:r>
              <a:rPr lang="sl-SI" sz="4000" b="1" dirty="0">
                <a:solidFill>
                  <a:srgbClr val="00B050"/>
                </a:solidFill>
              </a:rPr>
              <a:t>. 1, 2 – preveri svoje delo</a:t>
            </a:r>
          </a:p>
        </p:txBody>
      </p:sp>
      <p:pic>
        <p:nvPicPr>
          <p:cNvPr id="7" name="Označba mesta vsebine 6">
            <a:extLst>
              <a:ext uri="{FF2B5EF4-FFF2-40B4-BE49-F238E27FC236}">
                <a16:creationId xmlns:a16="http://schemas.microsoft.com/office/drawing/2014/main" id="{35299F52-A045-4EB3-AB46-613AD448D1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4474" y="1872456"/>
            <a:ext cx="9438043" cy="2985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650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5F319D2-2ABC-420B-8FA6-2478C3F7B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1740"/>
            <a:ext cx="10515600" cy="5795223"/>
          </a:xfrm>
        </p:spPr>
        <p:txBody>
          <a:bodyPr/>
          <a:lstStyle/>
          <a:p>
            <a:pPr marL="0" indent="0">
              <a:buNone/>
            </a:pPr>
            <a:r>
              <a:rPr lang="sl-SI" sz="3600" dirty="0">
                <a:solidFill>
                  <a:srgbClr val="0070C0"/>
                </a:solidFill>
              </a:rPr>
              <a:t>Do sedaj si ocenjeval količnik tako, da si delitelj zaokrožil k najbližjemu večkratniku in ga izračunal.</a:t>
            </a:r>
          </a:p>
          <a:p>
            <a:pPr marL="0" indent="0">
              <a:buNone/>
            </a:pPr>
            <a:r>
              <a:rPr lang="sl-SI" dirty="0" err="1">
                <a:solidFill>
                  <a:srgbClr val="FF0000"/>
                </a:solidFill>
              </a:rPr>
              <a:t>Npr</a:t>
            </a:r>
            <a:r>
              <a:rPr lang="sl-SI" dirty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B62C1380-97F1-41A4-9EC7-384C797538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6975" y="1956434"/>
            <a:ext cx="6315075" cy="298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185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E757A2E-3F1C-4A45-902B-AA1D1839B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2559"/>
            <a:ext cx="10515600" cy="5564404"/>
          </a:xfrm>
        </p:spPr>
        <p:txBody>
          <a:bodyPr/>
          <a:lstStyle/>
          <a:p>
            <a:pPr marL="0" indent="0">
              <a:buNone/>
            </a:pPr>
            <a:r>
              <a:rPr lang="sl-SI" sz="3600" dirty="0">
                <a:solidFill>
                  <a:srgbClr val="0070C0"/>
                </a:solidFill>
              </a:rPr>
              <a:t>Pri nekateri računih pa na tak način ne prideš do točnega količnika.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err="1"/>
              <a:t>Npr</a:t>
            </a:r>
            <a:r>
              <a:rPr lang="sl-SI" dirty="0"/>
              <a:t>: </a:t>
            </a:r>
          </a:p>
          <a:p>
            <a:pPr marL="0" indent="0">
              <a:buNone/>
            </a:pPr>
            <a:r>
              <a:rPr lang="sl-SI" dirty="0"/>
              <a:t>    75 : 13 =                                        13 </a:t>
            </a:r>
            <a:r>
              <a:rPr lang="sl-SI" dirty="0">
                <a:sym typeface="Wingdings" panose="05000000000000000000" pitchFamily="2" charset="2"/>
              </a:rPr>
              <a:t> zaokrožimo na 10</a:t>
            </a:r>
            <a:r>
              <a:rPr lang="sl-SI" dirty="0"/>
              <a:t> </a:t>
            </a:r>
          </a:p>
          <a:p>
            <a:pPr marL="0" indent="0">
              <a:buNone/>
            </a:pPr>
            <a:r>
              <a:rPr lang="sl-SI" dirty="0"/>
              <a:t>                                                            13 ∙ 10 = </a:t>
            </a:r>
            <a:r>
              <a:rPr lang="sl-SI" dirty="0">
                <a:solidFill>
                  <a:srgbClr val="FF0000"/>
                </a:solidFill>
              </a:rPr>
              <a:t>130</a:t>
            </a:r>
            <a:r>
              <a:rPr lang="sl-SI" dirty="0"/>
              <a:t> Zmnožek, ki smo ga   </a:t>
            </a:r>
          </a:p>
          <a:p>
            <a:pPr marL="0" indent="0">
              <a:buNone/>
            </a:pPr>
            <a:r>
              <a:rPr lang="sl-SI" dirty="0"/>
              <a:t>                                                            dobili je </a:t>
            </a:r>
            <a:r>
              <a:rPr lang="sl-SI" dirty="0">
                <a:solidFill>
                  <a:srgbClr val="FF0000"/>
                </a:solidFill>
              </a:rPr>
              <a:t>večji od deljenca</a:t>
            </a:r>
            <a:r>
              <a:rPr lang="sl-SI" dirty="0"/>
              <a:t>. Mi pa </a:t>
            </a:r>
            <a:r>
              <a:rPr lang="sl-SI" dirty="0">
                <a:solidFill>
                  <a:srgbClr val="FF0000"/>
                </a:solidFill>
              </a:rPr>
              <a:t>ne </a:t>
            </a:r>
          </a:p>
          <a:p>
            <a:pPr marL="0" indent="0">
              <a:buNone/>
            </a:pPr>
            <a:r>
              <a:rPr lang="sl-SI" dirty="0">
                <a:solidFill>
                  <a:srgbClr val="FF0000"/>
                </a:solidFill>
              </a:rPr>
              <a:t>                                                            moremo</a:t>
            </a:r>
            <a:r>
              <a:rPr lang="sl-SI" dirty="0"/>
              <a:t> razdeliti 130 bonbonov, če </a:t>
            </a:r>
          </a:p>
          <a:p>
            <a:pPr marL="0" indent="0">
              <a:buNone/>
            </a:pPr>
            <a:r>
              <a:rPr lang="sl-SI" dirty="0"/>
              <a:t>                                                            jih imamo samo 75.</a:t>
            </a:r>
          </a:p>
          <a:p>
            <a:pPr marL="0" indent="0">
              <a:buNone/>
            </a:pPr>
            <a:r>
              <a:rPr lang="sl-SI" dirty="0"/>
              <a:t>                                                            Zato količnik zmanjšamo!</a:t>
            </a:r>
          </a:p>
        </p:txBody>
      </p:sp>
    </p:spTree>
    <p:extLst>
      <p:ext uri="{BB962C8B-B14F-4D97-AF65-F5344CB8AC3E}">
        <p14:creationId xmlns:p14="http://schemas.microsoft.com/office/powerpoint/2010/main" val="456706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657DB41-A441-4086-8845-BF0B66CB4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2458"/>
            <a:ext cx="10515600" cy="5484505"/>
          </a:xfrm>
        </p:spPr>
        <p:txBody>
          <a:bodyPr/>
          <a:lstStyle/>
          <a:p>
            <a:pPr marL="0" indent="0">
              <a:buNone/>
            </a:pPr>
            <a:r>
              <a:rPr lang="sl-SI" dirty="0">
                <a:solidFill>
                  <a:srgbClr val="0070C0"/>
                </a:solidFill>
              </a:rPr>
              <a:t>Pri takih primerih si lahko pomagamo na način, da količnik ocenimo z najmanjšim in največjim </a:t>
            </a:r>
            <a:r>
              <a:rPr lang="sl-SI" dirty="0" err="1">
                <a:solidFill>
                  <a:srgbClr val="0070C0"/>
                </a:solidFill>
              </a:rPr>
              <a:t>desetičnim</a:t>
            </a:r>
            <a:r>
              <a:rPr lang="sl-SI" dirty="0">
                <a:solidFill>
                  <a:srgbClr val="0070C0"/>
                </a:solidFill>
              </a:rPr>
              <a:t> deliteljem med katerima leži dani deljenec.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  <p:sp>
        <p:nvSpPr>
          <p:cNvPr id="10" name="Polje z besedilom 1">
            <a:extLst>
              <a:ext uri="{FF2B5EF4-FFF2-40B4-BE49-F238E27FC236}">
                <a16:creationId xmlns:a16="http://schemas.microsoft.com/office/drawing/2014/main" id="{EFEB8E22-082F-4ED7-AB39-A6C416FAA822}"/>
              </a:ext>
            </a:extLst>
          </p:cNvPr>
          <p:cNvSpPr txBox="1"/>
          <p:nvPr/>
        </p:nvSpPr>
        <p:spPr>
          <a:xfrm>
            <a:off x="1145514" y="2181059"/>
            <a:ext cx="4403030" cy="4130964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Število </a:t>
            </a:r>
            <a:r>
              <a:rPr lang="sl-SI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</a:t>
            </a:r>
            <a:r>
              <a:rPr lang="sl-SI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leži med številoma </a:t>
            </a:r>
            <a:r>
              <a:rPr lang="sl-SI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sl-SI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sl-SI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</a:t>
            </a:r>
            <a:r>
              <a:rPr lang="sl-SI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sl-SI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75 : </a:t>
            </a:r>
            <a:r>
              <a:rPr lang="sl-SI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sl-SI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sl-SI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endParaRPr lang="sl-SI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75 : </a:t>
            </a:r>
            <a:r>
              <a:rPr lang="sl-SI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</a:t>
            </a:r>
            <a:r>
              <a:rPr lang="sl-SI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sl-SI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sl-SI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Ker je število 13 bližje številu 10, bo tudi količnik števila 13 bližje količniku 7 </a:t>
            </a:r>
            <a:r>
              <a:rPr lang="sl-SI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sl-SI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sklepamo</a:t>
            </a:r>
            <a:r>
              <a:rPr lang="sl-SI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 bo </a:t>
            </a:r>
            <a:r>
              <a:rPr lang="sl-SI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sl-SI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ali </a:t>
            </a:r>
            <a:r>
              <a:rPr lang="sl-SI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</a:t>
            </a:r>
            <a:endParaRPr lang="sl-SI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Preizkusimo:</a:t>
            </a:r>
            <a:endParaRPr lang="sl-SI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 ∙ 6 = 78 (imamo samo 75)</a:t>
            </a:r>
            <a:endParaRPr lang="sl-SI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 ∙ 5 = </a:t>
            </a:r>
            <a:r>
              <a:rPr lang="sl-SI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65</a:t>
            </a:r>
            <a:r>
              <a:rPr lang="sl-SI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sl-SI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PoljeZBesedilom 15">
            <a:extLst>
              <a:ext uri="{FF2B5EF4-FFF2-40B4-BE49-F238E27FC236}">
                <a16:creationId xmlns:a16="http://schemas.microsoft.com/office/drawing/2014/main" id="{CC070F38-800E-432F-80D1-EB7183B1550A}"/>
              </a:ext>
            </a:extLst>
          </p:cNvPr>
          <p:cNvSpPr txBox="1"/>
          <p:nvPr/>
        </p:nvSpPr>
        <p:spPr>
          <a:xfrm>
            <a:off x="6977849" y="2423604"/>
            <a:ext cx="351555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    </a:t>
            </a:r>
            <a:r>
              <a:rPr lang="sl-SI" sz="3200" dirty="0"/>
              <a:t>75 : 13 = 5</a:t>
            </a:r>
          </a:p>
          <a:p>
            <a:pPr marL="285750" indent="-285750">
              <a:buFontTx/>
              <a:buChar char="-"/>
            </a:pPr>
            <a:r>
              <a:rPr lang="sl-SI" sz="3200" u="sng" dirty="0"/>
              <a:t>65</a:t>
            </a:r>
          </a:p>
          <a:p>
            <a:r>
              <a:rPr lang="sl-SI" sz="3200" dirty="0"/>
              <a:t>   10 ost.</a:t>
            </a:r>
          </a:p>
          <a:p>
            <a:endParaRPr lang="sl-SI" dirty="0"/>
          </a:p>
          <a:p>
            <a:endParaRPr lang="sl-SI" dirty="0"/>
          </a:p>
        </p:txBody>
      </p:sp>
      <p:sp>
        <p:nvSpPr>
          <p:cNvPr id="17" name="PoljeZBesedilom 16">
            <a:extLst>
              <a:ext uri="{FF2B5EF4-FFF2-40B4-BE49-F238E27FC236}">
                <a16:creationId xmlns:a16="http://schemas.microsoft.com/office/drawing/2014/main" id="{1EDBD7A8-DC31-436D-9F52-EC17B34AEA78}"/>
              </a:ext>
            </a:extLst>
          </p:cNvPr>
          <p:cNvSpPr txBox="1"/>
          <p:nvPr/>
        </p:nvSpPr>
        <p:spPr>
          <a:xfrm>
            <a:off x="6640497" y="1926454"/>
            <a:ext cx="2441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>
                <a:solidFill>
                  <a:srgbClr val="FF0000"/>
                </a:solidFill>
              </a:rPr>
              <a:t>IZRAČUNAMO:</a:t>
            </a:r>
          </a:p>
        </p:txBody>
      </p:sp>
      <p:sp>
        <p:nvSpPr>
          <p:cNvPr id="18" name="Polje z besedilom 2">
            <a:extLst>
              <a:ext uri="{FF2B5EF4-FFF2-40B4-BE49-F238E27FC236}">
                <a16:creationId xmlns:a16="http://schemas.microsoft.com/office/drawing/2014/main" id="{CBF09430-37DB-44C8-8B3F-09ECEF4B366D}"/>
              </a:ext>
            </a:extLst>
          </p:cNvPr>
          <p:cNvSpPr txBox="1"/>
          <p:nvPr/>
        </p:nvSpPr>
        <p:spPr>
          <a:xfrm>
            <a:off x="7068696" y="4454519"/>
            <a:ext cx="1889760" cy="70104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10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Ostanek pa mora biti manjši od delitelja!</a:t>
            </a:r>
            <a:endParaRPr lang="sl-SI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0" name="Raven puščični povezovalnik 19">
            <a:extLst>
              <a:ext uri="{FF2B5EF4-FFF2-40B4-BE49-F238E27FC236}">
                <a16:creationId xmlns:a16="http://schemas.microsoft.com/office/drawing/2014/main" id="{B7A930A6-C5A1-4C0C-8A66-174E016C5C4C}"/>
              </a:ext>
            </a:extLst>
          </p:cNvPr>
          <p:cNvCxnSpPr/>
          <p:nvPr/>
        </p:nvCxnSpPr>
        <p:spPr>
          <a:xfrm>
            <a:off x="7510509" y="3941685"/>
            <a:ext cx="0" cy="40837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6692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EE48130-B4F4-4CBC-AF90-73CDD2D60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7150"/>
            <a:ext cx="10515600" cy="5679813"/>
          </a:xfrm>
        </p:spPr>
        <p:txBody>
          <a:bodyPr/>
          <a:lstStyle/>
          <a:p>
            <a:pPr marL="0" indent="0">
              <a:buNone/>
            </a:pPr>
            <a:r>
              <a:rPr lang="sl-SI" dirty="0">
                <a:solidFill>
                  <a:srgbClr val="FF0000"/>
                </a:solidFill>
              </a:rPr>
              <a:t>Oglej si posnetek, ki ti bo pomagal premagati težave pri deljenju težjih računov: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>
                <a:hlinkClick r:id="rId2"/>
              </a:rPr>
              <a:t>https://www.youtube.com/watch?v=mGxb8hipqVw</a:t>
            </a: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4" name="Picture 2" descr="Rezultat iskanja slik za remember clipart">
            <a:extLst>
              <a:ext uri="{FF2B5EF4-FFF2-40B4-BE49-F238E27FC236}">
                <a16:creationId xmlns:a16="http://schemas.microsoft.com/office/drawing/2014/main" id="{8BACE7BC-DFF4-4837-A8DF-219084049C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414" y="2945605"/>
            <a:ext cx="3135045" cy="3093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2893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D75230F-C423-463F-9F32-79B6F0BD7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3883"/>
            <a:ext cx="10515600" cy="5733080"/>
          </a:xfrm>
        </p:spPr>
        <p:txBody>
          <a:bodyPr/>
          <a:lstStyle/>
          <a:p>
            <a:pPr marL="0" indent="0" algn="ctr">
              <a:buNone/>
            </a:pPr>
            <a:r>
              <a:rPr lang="sl-SI" b="1" dirty="0">
                <a:solidFill>
                  <a:srgbClr val="FF0000"/>
                </a:solidFill>
              </a:rPr>
              <a:t>Pisno deljenje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8C8AD5D1-0CD7-4011-B5CB-3C8A864519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628" y="1331208"/>
            <a:ext cx="5486264" cy="4098616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F905DEA9-35D2-479F-B35C-827BF883A0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9" y="1331207"/>
            <a:ext cx="5537909" cy="4074716"/>
          </a:xfrm>
          <a:prstGeom prst="rect">
            <a:avLst/>
          </a:prstGeom>
        </p:spPr>
      </p:pic>
      <p:pic>
        <p:nvPicPr>
          <p:cNvPr id="6" name="Označba mesta vsebine 3" descr="Rezultat iskanja slik za PENCIL CLIPART">
            <a:extLst>
              <a:ext uri="{FF2B5EF4-FFF2-40B4-BE49-F238E27FC236}">
                <a16:creationId xmlns:a16="http://schemas.microsoft.com/office/drawing/2014/main" id="{567E1FF0-5668-4CA7-8150-94F83E93E95E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4557" y="198314"/>
            <a:ext cx="909243" cy="8334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396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DF85939-6F3B-4172-9C74-7C566CDC2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solidFill>
                  <a:srgbClr val="FF0000"/>
                </a:solidFill>
              </a:rPr>
              <a:t>UTRJEVANJE: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11D2815-1699-4E31-80F9-CBF47467CE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sz="5400" dirty="0">
                <a:solidFill>
                  <a:srgbClr val="00B050"/>
                </a:solidFill>
              </a:rPr>
              <a:t>DZ str. 43 / </a:t>
            </a:r>
            <a:r>
              <a:rPr lang="sl-SI" sz="5400" dirty="0" err="1">
                <a:solidFill>
                  <a:srgbClr val="00B050"/>
                </a:solidFill>
              </a:rPr>
              <a:t>nal</a:t>
            </a:r>
            <a:r>
              <a:rPr lang="sl-SI" sz="5400" dirty="0">
                <a:solidFill>
                  <a:srgbClr val="00B050"/>
                </a:solidFill>
              </a:rPr>
              <a:t>. 3, 4</a:t>
            </a:r>
          </a:p>
        </p:txBody>
      </p:sp>
      <p:pic>
        <p:nvPicPr>
          <p:cNvPr id="4" name="Picture 2" descr="Rezultat iskanja slik za remember clipart">
            <a:extLst>
              <a:ext uri="{FF2B5EF4-FFF2-40B4-BE49-F238E27FC236}">
                <a16:creationId xmlns:a16="http://schemas.microsoft.com/office/drawing/2014/main" id="{9998CEB2-539A-4189-A1AC-72B1FA31DE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145" y="2632877"/>
            <a:ext cx="4876800" cy="409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3595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302</Words>
  <Application>Microsoft Office PowerPoint</Application>
  <PresentationFormat>Širokozaslonsko</PresentationFormat>
  <Paragraphs>43</Paragraphs>
  <Slides>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Officeova tema</vt:lpstr>
      <vt:lpstr>PISNO DELJENJE</vt:lpstr>
      <vt:lpstr>PowerPointova predstavitev</vt:lpstr>
      <vt:lpstr>DZ str, 42 / nal. 1, 2 – preveri svoje delo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UTRJEVANJE: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PISNO DELJENJE</dc:title>
  <dc:creator>UPORABNIK</dc:creator>
  <cp:lastModifiedBy>UPORABNIK</cp:lastModifiedBy>
  <cp:revision>2</cp:revision>
  <dcterms:created xsi:type="dcterms:W3CDTF">2020-03-17T17:31:20Z</dcterms:created>
  <dcterms:modified xsi:type="dcterms:W3CDTF">2020-03-17T17:35:48Z</dcterms:modified>
</cp:coreProperties>
</file>